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62" r:id="rId2"/>
    <p:sldId id="280" r:id="rId3"/>
    <p:sldId id="299" r:id="rId4"/>
    <p:sldId id="300" r:id="rId5"/>
    <p:sldId id="303" r:id="rId6"/>
    <p:sldId id="304" r:id="rId7"/>
    <p:sldId id="305" r:id="rId8"/>
    <p:sldId id="301" r:id="rId9"/>
    <p:sldId id="302" r:id="rId10"/>
  </p:sldIdLst>
  <p:sldSz cx="12192000" cy="6858000"/>
  <p:notesSz cx="6858000" cy="9144000"/>
  <p:embeddedFontLst>
    <p:embeddedFont>
      <p:font typeface="Pretendard" panose="02000503000000020004" pitchFamily="2" charset="-127"/>
      <p:regular r:id="rId11"/>
      <p:bold r:id="rId12"/>
    </p:embeddedFont>
    <p:embeddedFont>
      <p:font typeface="Pretendard Black" panose="02000A03000000020004" pitchFamily="2" charset="-127"/>
      <p:bold r:id="rId13"/>
    </p:embeddedFont>
    <p:embeddedFont>
      <p:font typeface="Pretendard bold" panose="02000803000000020004" pitchFamily="2" charset="-127"/>
      <p:bold r:id="rId14"/>
    </p:embeddedFont>
    <p:embeddedFont>
      <p:font typeface="Pretendard Light" panose="02000403000000020004" pitchFamily="2" charset="-127"/>
      <p:regular r:id="rId15"/>
    </p:embeddedFont>
    <p:embeddedFont>
      <p:font typeface="Pretendard Medium" panose="02000603000000020004" pitchFamily="2" charset="-127"/>
      <p:regular r:id="rId16"/>
    </p:embeddedFont>
    <p:embeddedFont>
      <p:font typeface="Pretendard SemiBold" panose="02000703000000020004" pitchFamily="2" charset="-127"/>
      <p:regular r:id="rId16"/>
      <p:bold r:id="rId16"/>
    </p:embeddedFont>
    <p:embeddedFont>
      <p:font typeface="Cambria Math" panose="02040503050406030204" pitchFamily="18" charset="0"/>
      <p:regular r:id="rId17"/>
    </p:embeddedFont>
    <p:embeddedFont>
      <p:font typeface="Poppins" panose="00000500000000000000" pitchFamily="2" charset="0"/>
      <p:regular r:id="rId18"/>
      <p:bold r:id="rId19"/>
      <p:italic r:id="rId20"/>
      <p:boldItalic r:id="rId21"/>
    </p:embeddedFont>
  </p:embeddedFontLst>
  <p:defaultTextStyle>
    <a:defPPr>
      <a:defRPr lang="ko-Kore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E4F2"/>
    <a:srgbClr val="0452F9"/>
    <a:srgbClr val="29EE46"/>
    <a:srgbClr val="039FFB"/>
    <a:srgbClr val="E9B672"/>
    <a:srgbClr val="CAC4F1"/>
    <a:srgbClr val="B7E1EE"/>
    <a:srgbClr val="F4D5E3"/>
    <a:srgbClr val="F0B6C8"/>
    <a:srgbClr val="F2ED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37" autoAdjust="0"/>
    <p:restoredTop sz="96327"/>
  </p:normalViewPr>
  <p:slideViewPr>
    <p:cSldViewPr snapToGrid="0" snapToObjects="1">
      <p:cViewPr varScale="1">
        <p:scale>
          <a:sx n="110" d="100"/>
          <a:sy n="110" d="100"/>
        </p:scale>
        <p:origin x="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5A198B-4FC8-EBD2-2F28-2DCC1CADD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6DAFFA-0B61-F7A8-2DD7-E7BFF1A216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6503B4-B00F-1ABA-C392-DEEAD468D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12/01/2024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2E9877-192E-1A43-EDD6-DAC75F20B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72881E-9C2B-23EF-5A9D-F1B1DCDF3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647702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EA1D7-5267-46A7-D0D4-545B30C24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BE2AF2-CF11-3FDA-FCEA-C1E5BD9A8A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CB853B-35E7-5A9F-C721-4A0B75448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12/01/2024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603B20-C63F-3BC4-FB48-F8605FBC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43B1AF-8C08-FDBB-80E7-45189716F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633958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4F18472-49AD-E635-86D0-E49D4414F0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99BBDA-BED9-7525-7F84-48044465BF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8AAB10-DE9D-3FDA-24FF-A4F30714E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12/01/2024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F7D7A8-C466-5A5D-A827-AED7E7E9A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3D875A-B28B-578C-126D-E43C4938C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581072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BD80CF-3A3C-9088-5E14-B7AD4E8D2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507C3F-E7F5-4007-DD97-A8062847C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9F3C96-4128-6A65-8B07-CECCEE052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12/01/2024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2D5486-3F2D-0656-C4F3-2C691085F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210E2D-E3EA-2087-408E-821DAFE17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340139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FFD04-AD99-AEF2-1558-54748081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176404-ACD4-BEB8-9AE3-94FBC2223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829906-D21C-AA4B-C09F-E3D10922A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12/01/2024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CA0E70-D696-4B7C-AC8F-376A53093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8C35D6-BCBB-05F7-EBEE-ECEF146B2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6811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B84CF-65DC-F31F-6B71-DB2A33E64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582807-C39D-9041-E5B3-0263295667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BB37BE-1160-05B1-2E1B-1054522AF4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FA62EA-4B13-046A-6AB3-C06CD227D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12/01/2024</a:t>
            </a:fld>
            <a:endParaRPr kumimoji="1" lang="ko-Kore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B19BE7-3CE7-0A03-C7AB-38E2F73E6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7B712F-022C-B795-4DB1-77C27170C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507498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F558AD-1422-DB35-BBD1-54F1E4A30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FDA688-29A9-7CAC-C537-7FA2E62B5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6A5EEB-177F-C058-5AAA-31A6FF944B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6757B5-3068-3F20-5F3E-F626F26845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38EBE9-EB25-3BAB-D55D-71FF3E5CF4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61A2477-C0C8-17C9-8605-F156E539E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12/01/2024</a:t>
            </a:fld>
            <a:endParaRPr kumimoji="1" lang="ko-Kore-US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00EB06-C724-6D46-11B5-52AB85BA7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40B2423-6055-3F83-A9EF-4458E8F2A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274317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642FDA-0814-4B3A-D658-B9D6A734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60303B3-BCBC-BFC7-83D0-D6CFF0285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12/01/2024</a:t>
            </a:fld>
            <a:endParaRPr kumimoji="1" lang="ko-Kore-US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8EF8501-86DD-E4D2-933A-7A186A8FA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06D1FD-AE2A-52B1-52D1-2C3464023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976259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44EEC61-DD5E-D5F2-B54C-9950DBB90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12/01/2024</a:t>
            </a:fld>
            <a:endParaRPr kumimoji="1" lang="ko-Kore-US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15D95B3-36DB-2324-6768-860AA8590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7AB9CB-1B1D-D907-FACF-633BEE257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921300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05A68-58F5-83AC-3BD2-B40EBBEBC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8BF2F0-68DF-4FED-BE81-521DB5248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5391DC-25FD-CB95-B28E-6BD225AFD5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0E2310-4D3E-6213-8567-0196A894B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12/01/2024</a:t>
            </a:fld>
            <a:endParaRPr kumimoji="1" lang="ko-Kore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E791A2-A44A-78A0-FB3E-3CB198F69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0432F9-BCCA-29B4-CBB1-596313F99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254604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1F5353-4EBD-A404-0769-68C3E6327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C3933E7-C367-94C6-E0C8-CC47D7DC2F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US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737921-20BD-C1D7-7591-103E9B28B2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CD2F81-33B8-030C-7BBA-B03645C9F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12/01/2024</a:t>
            </a:fld>
            <a:endParaRPr kumimoji="1" lang="ko-Kore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F604C7-EEB7-3331-3154-6303B9468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4B77C0-FFA7-DCAA-03DE-FA6677B1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53468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A64AA87-774D-1081-537A-EAB7D820D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BE4287-0634-F373-AC17-89936DFB4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50D49F-E6FD-8965-6EA0-9AB8C8A0BD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6E65B-4D63-0246-8018-D7E9923E5A1F}" type="datetimeFigureOut">
              <a:rPr kumimoji="1" lang="ko-Kore-US" altLang="en-US" smtClean="0"/>
              <a:t>12/01/2024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CEBDE1-1501-9638-05F7-5664DE6462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EDB5C-B1AB-B35E-1703-BE5F3077AC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252478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svg"/><Relationship Id="rId15" Type="http://schemas.openxmlformats.org/officeDocument/2006/relationships/image" Target="../media/image34.png"/><Relationship Id="rId10" Type="http://schemas.openxmlformats.org/officeDocument/2006/relationships/image" Target="../media/image29.sv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E3CD7C8-B272-5602-DD6F-6C8836285E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C74374-EA70-5DB6-32A1-940F9F9B2B26}"/>
              </a:ext>
            </a:extLst>
          </p:cNvPr>
          <p:cNvSpPr txBox="1"/>
          <p:nvPr/>
        </p:nvSpPr>
        <p:spPr>
          <a:xfrm>
            <a:off x="8156325" y="316961"/>
            <a:ext cx="5542223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59500" spc="-6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</a:t>
            </a:r>
            <a:endParaRPr kumimoji="1" lang="ko-KR" altLang="en-US" sz="59500" spc="-6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DDA993-FBB2-9D04-5FF6-32E5DB5EF685}"/>
              </a:ext>
            </a:extLst>
          </p:cNvPr>
          <p:cNvSpPr txBox="1"/>
          <p:nvPr/>
        </p:nvSpPr>
        <p:spPr>
          <a:xfrm>
            <a:off x="10075464" y="417249"/>
            <a:ext cx="18341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en-US" sz="16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자율주행팀</a:t>
            </a:r>
            <a:r>
              <a:rPr kumimoji="1" lang="en-US" altLang="en-US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en-US" sz="16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팀세미나</a:t>
            </a:r>
            <a:endParaRPr kumimoji="1" lang="ko-Kore-US" altLang="en-US" sz="16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E7BD3C-073A-CBA0-D033-5BD2C9806AFB}"/>
              </a:ext>
            </a:extLst>
          </p:cNvPr>
          <p:cNvSpPr txBox="1"/>
          <p:nvPr/>
        </p:nvSpPr>
        <p:spPr>
          <a:xfrm>
            <a:off x="1080867" y="4375140"/>
            <a:ext cx="6024784" cy="93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en-US" altLang="ko-KR" sz="4800" b="1" spc="-6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Depth Estimation</a:t>
            </a:r>
          </a:p>
        </p:txBody>
      </p:sp>
    </p:spTree>
    <p:extLst>
      <p:ext uri="{BB962C8B-B14F-4D97-AF65-F5344CB8AC3E}">
        <p14:creationId xmlns:p14="http://schemas.microsoft.com/office/powerpoint/2010/main" val="422113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F1BEE-70F5-66CC-6A88-21515F6219EF}"/>
              </a:ext>
            </a:extLst>
          </p:cNvPr>
          <p:cNvSpPr txBox="1"/>
          <p:nvPr/>
        </p:nvSpPr>
        <p:spPr>
          <a:xfrm>
            <a:off x="10080272" y="417249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팀세미나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3EC0A-75D5-7A20-B447-2B0374D40267}"/>
              </a:ext>
            </a:extLst>
          </p:cNvPr>
          <p:cNvSpPr txBox="1"/>
          <p:nvPr/>
        </p:nvSpPr>
        <p:spPr>
          <a:xfrm>
            <a:off x="880557" y="742224"/>
            <a:ext cx="2458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Depth Estimation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43CFE-5F82-BBD5-6683-C7979EF0EA82}"/>
              </a:ext>
            </a:extLst>
          </p:cNvPr>
          <p:cNvSpPr txBox="1"/>
          <p:nvPr/>
        </p:nvSpPr>
        <p:spPr>
          <a:xfrm>
            <a:off x="880557" y="1229641"/>
            <a:ext cx="279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Camera </a:t>
            </a:r>
            <a:r>
              <a:rPr kumimoji="1" lang="en-US" altLang="en-US" spc="-60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Extrinsics</a:t>
            </a:r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, Intrinsics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0FC6E5-B555-0852-026C-3F831CA02D25}"/>
              </a:ext>
            </a:extLst>
          </p:cNvPr>
          <p:cNvSpPr txBox="1"/>
          <p:nvPr/>
        </p:nvSpPr>
        <p:spPr>
          <a:xfrm>
            <a:off x="5384606" y="1939413"/>
            <a:ext cx="4416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spc="-6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Camera </a:t>
            </a:r>
            <a:r>
              <a:rPr kumimoji="1" lang="en-US" altLang="ko-KR" sz="2000" spc="-6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Extrinsics</a:t>
            </a:r>
            <a:r>
              <a:rPr kumimoji="1" lang="en-US" altLang="ko-KR" sz="2000" spc="-6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(</a:t>
            </a:r>
            <a:r>
              <a:rPr kumimoji="1" lang="ko-KR" altLang="en-US" sz="2000" spc="-6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카메라 </a:t>
            </a:r>
            <a:r>
              <a:rPr kumimoji="1" lang="en-US" altLang="ko-KR" sz="2000" spc="-6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외부</a:t>
            </a:r>
            <a:r>
              <a:rPr kumimoji="1" lang="en-US" altLang="ko-KR" sz="2000" spc="-6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1" lang="en-US" altLang="ko-KR" sz="2000" spc="-6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파라미터</a:t>
            </a:r>
            <a:r>
              <a:rPr kumimoji="1" lang="en-US" altLang="ko-KR" sz="2000" spc="-6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6E1A09-F1D9-128E-2848-B8ABC31F12C2}"/>
              </a:ext>
            </a:extLst>
          </p:cNvPr>
          <p:cNvSpPr txBox="1"/>
          <p:nvPr/>
        </p:nvSpPr>
        <p:spPr>
          <a:xfrm>
            <a:off x="5384606" y="2924557"/>
            <a:ext cx="4302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spc="-6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Camera Intrinsics (</a:t>
            </a:r>
            <a:r>
              <a:rPr kumimoji="1" lang="en-US" altLang="ko-KR" sz="2000" spc="-6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카메라</a:t>
            </a:r>
            <a:r>
              <a:rPr kumimoji="1" lang="en-US" altLang="ko-KR" sz="2000" spc="-6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1" lang="en-US" altLang="ko-KR" sz="2000" spc="-6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내부</a:t>
            </a:r>
            <a:r>
              <a:rPr kumimoji="1" lang="en-US" altLang="ko-KR" sz="2000" spc="-6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1" lang="en-US" altLang="ko-KR" sz="2000" spc="-6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파라미터</a:t>
            </a:r>
            <a:r>
              <a:rPr kumimoji="1" lang="en-US" altLang="ko-KR" sz="2000" spc="-6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2DC733-4D09-7C3D-B9F0-01A4D58EAA77}"/>
              </a:ext>
            </a:extLst>
          </p:cNvPr>
          <p:cNvSpPr txBox="1"/>
          <p:nvPr/>
        </p:nvSpPr>
        <p:spPr>
          <a:xfrm>
            <a:off x="5384606" y="2379023"/>
            <a:ext cx="4616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카메라가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보는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600" spc="-60" dirty="0" err="1">
                <a:solidFill>
                  <a:srgbClr val="C0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방향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및 카메라의 </a:t>
            </a:r>
            <a:r>
              <a:rPr kumimoji="1" lang="ko-KR" altLang="en-US" sz="1600" spc="-60" dirty="0">
                <a:solidFill>
                  <a:srgbClr val="C0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위치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정보를 담고 있는 행렬</a:t>
            </a:r>
            <a:endParaRPr kumimoji="1" lang="en-US" altLang="ko-KR" sz="16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37B198-62A0-600B-8D1E-B55CAA702CB3}"/>
              </a:ext>
            </a:extLst>
          </p:cNvPr>
          <p:cNvSpPr txBox="1"/>
          <p:nvPr/>
        </p:nvSpPr>
        <p:spPr>
          <a:xfrm>
            <a:off x="5384606" y="3324667"/>
            <a:ext cx="6102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카메라 </a:t>
            </a:r>
            <a:r>
              <a:rPr kumimoji="1" lang="ko-KR" altLang="en-US" sz="1600" spc="-60" dirty="0">
                <a:solidFill>
                  <a:srgbClr val="C0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고유의 특성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정보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초점거리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주점의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위치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비대칭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계수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담고 있는 행렬</a:t>
            </a:r>
            <a:endParaRPr kumimoji="1" lang="en-US" altLang="ko-KR" sz="16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7051963-D44A-44BD-315F-48DD98B3223B}"/>
              </a:ext>
            </a:extLst>
          </p:cNvPr>
          <p:cNvGrpSpPr/>
          <p:nvPr/>
        </p:nvGrpSpPr>
        <p:grpSpPr>
          <a:xfrm>
            <a:off x="985014" y="1936867"/>
            <a:ext cx="3453318" cy="1966857"/>
            <a:chOff x="608582" y="1637073"/>
            <a:chExt cx="3991993" cy="2223333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47AAA16-67B1-3188-8EB3-0361C9717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8582" y="1662883"/>
              <a:ext cx="3991993" cy="2197523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38FF339-F0BB-3533-CF23-72F5B77E39C9}"/>
                </a:ext>
              </a:extLst>
            </p:cNvPr>
            <p:cNvSpPr/>
            <p:nvPr/>
          </p:nvSpPr>
          <p:spPr>
            <a:xfrm>
              <a:off x="608582" y="1637073"/>
              <a:ext cx="3991993" cy="2223333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5DD310E-77CA-E25B-AD90-7BF78FC69F03}"/>
              </a:ext>
            </a:extLst>
          </p:cNvPr>
          <p:cNvGrpSpPr/>
          <p:nvPr/>
        </p:nvGrpSpPr>
        <p:grpSpPr>
          <a:xfrm>
            <a:off x="985015" y="4424990"/>
            <a:ext cx="3453318" cy="2008996"/>
            <a:chOff x="6954213" y="4171551"/>
            <a:chExt cx="3853317" cy="210794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F2BB3E9-E0F9-FAFE-7222-6E82CE4FA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54213" y="4171551"/>
              <a:ext cx="3853317" cy="2107943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F725A4B-5CB9-FC9A-196B-F17D142E950E}"/>
                </a:ext>
              </a:extLst>
            </p:cNvPr>
            <p:cNvSpPr/>
            <p:nvPr/>
          </p:nvSpPr>
          <p:spPr>
            <a:xfrm>
              <a:off x="6954213" y="4171552"/>
              <a:ext cx="3853317" cy="2107943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4730B8B-FC77-CFB8-3F38-8BAF02771CA7}"/>
              </a:ext>
            </a:extLst>
          </p:cNvPr>
          <p:cNvSpPr/>
          <p:nvPr/>
        </p:nvSpPr>
        <p:spPr>
          <a:xfrm>
            <a:off x="788275" y="1648494"/>
            <a:ext cx="1644869" cy="455883"/>
          </a:xfrm>
          <a:prstGeom prst="roundRect">
            <a:avLst>
              <a:gd name="adj" fmla="val 22983"/>
            </a:avLst>
          </a:prstGeom>
          <a:solidFill>
            <a:schemeClr val="accent1">
              <a:lumMod val="5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Pinhole Camera</a:t>
            </a:r>
            <a:endParaRPr lang="ko-KR" altLang="en-US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1EB59FE-F09D-8027-458C-30847AF9D904}"/>
              </a:ext>
            </a:extLst>
          </p:cNvPr>
          <p:cNvSpPr/>
          <p:nvPr/>
        </p:nvSpPr>
        <p:spPr>
          <a:xfrm>
            <a:off x="788276" y="4034630"/>
            <a:ext cx="2550326" cy="455883"/>
          </a:xfrm>
          <a:prstGeom prst="roundRect">
            <a:avLst>
              <a:gd name="adj" fmla="val 22983"/>
            </a:avLst>
          </a:prstGeom>
          <a:solidFill>
            <a:schemeClr val="accent1">
              <a:lumMod val="5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Coordinate Transformation</a:t>
            </a:r>
            <a:endParaRPr lang="ko-KR" altLang="en-US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514C27-9A96-DFB4-80FA-0BE5FC5A6B52}"/>
              </a:ext>
            </a:extLst>
          </p:cNvPr>
          <p:cNvSpPr txBox="1"/>
          <p:nvPr/>
        </p:nvSpPr>
        <p:spPr>
          <a:xfrm>
            <a:off x="5384606" y="4383137"/>
            <a:ext cx="3149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spc="-6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세계를 카메라 화면에 담는 방법</a:t>
            </a:r>
            <a:endParaRPr kumimoji="1" lang="en-US" altLang="ko-KR" sz="2000" spc="-6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7EBBA6-CF6D-955A-25BC-1008A452EF7D}"/>
              </a:ext>
            </a:extLst>
          </p:cNvPr>
          <p:cNvSpPr txBox="1"/>
          <p:nvPr/>
        </p:nvSpPr>
        <p:spPr>
          <a:xfrm>
            <a:off x="5384606" y="4894954"/>
            <a:ext cx="4207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Step 1. </a:t>
            </a:r>
            <a:r>
              <a:rPr kumimoji="1" lang="ko-KR" altLang="en-US" sz="1600" spc="-60" dirty="0">
                <a:solidFill>
                  <a:schemeClr val="accent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세계 좌표계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(ex. GPS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좌표계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설정</a:t>
            </a:r>
            <a:endParaRPr kumimoji="1" lang="en-US" altLang="ko-KR" sz="16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7FD975-726A-971A-5D6B-C2C0F78CA8E9}"/>
              </a:ext>
            </a:extLst>
          </p:cNvPr>
          <p:cNvSpPr txBox="1"/>
          <p:nvPr/>
        </p:nvSpPr>
        <p:spPr>
          <a:xfrm>
            <a:off x="5384605" y="5190937"/>
            <a:ext cx="5822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Step 2. Camera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Extrinsics를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이용해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ko-KR" altLang="en-US" sz="1600" spc="-60" dirty="0">
                <a:solidFill>
                  <a:schemeClr val="accent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세계 좌표계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</a:t>
            </a:r>
            <a:r>
              <a:rPr kumimoji="1" lang="ko-KR" altLang="en-US" sz="1600" spc="-60" dirty="0">
                <a:solidFill>
                  <a:schemeClr val="accent5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카메라 좌표계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변환</a:t>
            </a:r>
            <a:endParaRPr kumimoji="1" lang="en-US" altLang="ko-KR" sz="16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CF7BF18-3B6D-4BC1-F692-A4F371D5E001}"/>
              </a:ext>
            </a:extLst>
          </p:cNvPr>
          <p:cNvSpPr txBox="1"/>
          <p:nvPr/>
        </p:nvSpPr>
        <p:spPr>
          <a:xfrm>
            <a:off x="5384604" y="5474354"/>
            <a:ext cx="59787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Step 3. Camera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Intrinsics를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이용해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ko-KR" altLang="en-US" sz="1600" spc="-60" dirty="0">
                <a:solidFill>
                  <a:schemeClr val="accent5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카메라 좌표계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</a:t>
            </a:r>
            <a:r>
              <a:rPr kumimoji="1" lang="ko-KR" altLang="en-US" sz="1600" spc="-60" dirty="0">
                <a:solidFill>
                  <a:srgbClr val="C0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이미지 좌표계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변환</a:t>
            </a:r>
            <a:endParaRPr kumimoji="1" lang="en-US" altLang="ko-KR" sz="16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7813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3EC0A-75D5-7A20-B447-2B0374D40267}"/>
              </a:ext>
            </a:extLst>
          </p:cNvPr>
          <p:cNvSpPr txBox="1"/>
          <p:nvPr/>
        </p:nvSpPr>
        <p:spPr>
          <a:xfrm>
            <a:off x="880557" y="742224"/>
            <a:ext cx="2458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Depth Estimation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43CFE-5F82-BBD5-6683-C7979EF0EA82}"/>
              </a:ext>
            </a:extLst>
          </p:cNvPr>
          <p:cNvSpPr txBox="1"/>
          <p:nvPr/>
        </p:nvSpPr>
        <p:spPr>
          <a:xfrm>
            <a:off x="880557" y="1229641"/>
            <a:ext cx="1989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Camera Calibration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9A078B-F006-BF10-C3FE-0D51EED9E57E}"/>
              </a:ext>
            </a:extLst>
          </p:cNvPr>
          <p:cNvSpPr txBox="1"/>
          <p:nvPr/>
        </p:nvSpPr>
        <p:spPr>
          <a:xfrm>
            <a:off x="7201379" y="2690550"/>
            <a:ext cx="2241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spc="-6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필요성</a:t>
            </a:r>
            <a:endParaRPr kumimoji="1" lang="en-US" altLang="ko-KR" sz="2000" spc="-6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32B895-F884-5225-276C-29C173564004}"/>
              </a:ext>
            </a:extLst>
          </p:cNvPr>
          <p:cNvSpPr txBox="1"/>
          <p:nvPr/>
        </p:nvSpPr>
        <p:spPr>
          <a:xfrm>
            <a:off x="7201379" y="3101585"/>
            <a:ext cx="4616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이미지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(2D) 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이용해 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3D 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좌표점들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정확히 계산하기 위함</a:t>
            </a:r>
            <a:endParaRPr kumimoji="1" lang="en-US" altLang="ko-KR" sz="16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DB06CE-9134-1629-4ADE-DA0E2246A5A0}"/>
              </a:ext>
            </a:extLst>
          </p:cNvPr>
          <p:cNvSpPr txBox="1"/>
          <p:nvPr/>
        </p:nvSpPr>
        <p:spPr>
          <a:xfrm>
            <a:off x="4393224" y="3973994"/>
            <a:ext cx="2241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spc="-6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준비물</a:t>
            </a:r>
            <a:endParaRPr kumimoji="1" lang="en-US" altLang="ko-KR" sz="2000" spc="-6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C8CF26-82A9-66BA-EEAA-74AF9F9F05C9}"/>
              </a:ext>
            </a:extLst>
          </p:cNvPr>
          <p:cNvSpPr txBox="1"/>
          <p:nvPr/>
        </p:nvSpPr>
        <p:spPr>
          <a:xfrm>
            <a:off x="4393224" y="4394554"/>
            <a:ext cx="3596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체커보드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균일한 </a:t>
            </a:r>
            <a:r>
              <a:rPr kumimoji="1" lang="ko-KR" altLang="en-US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격자점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급격한 </a:t>
            </a:r>
            <a:r>
              <a:rPr kumimoji="1" lang="ko-KR" altLang="en-US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픽셀값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변화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2DEF73-EB48-E7FF-305A-3F5E5DCE06AE}"/>
              </a:ext>
            </a:extLst>
          </p:cNvPr>
          <p:cNvSpPr txBox="1"/>
          <p:nvPr/>
        </p:nvSpPr>
        <p:spPr>
          <a:xfrm>
            <a:off x="4393225" y="4868826"/>
            <a:ext cx="2241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spc="-6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과정</a:t>
            </a:r>
            <a:endParaRPr kumimoji="1" lang="en-US" altLang="ko-KR" sz="2000" spc="-6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58758BA-0C89-6073-FD0B-9DC10DCD76B6}"/>
              </a:ext>
            </a:extLst>
          </p:cNvPr>
          <p:cNvSpPr txBox="1"/>
          <p:nvPr/>
        </p:nvSpPr>
        <p:spPr>
          <a:xfrm>
            <a:off x="4393227" y="5280644"/>
            <a:ext cx="4207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Step 1. </a:t>
            </a:r>
            <a:r>
              <a:rPr kumimoji="1" lang="ko-KR" altLang="en-US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체커보드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고정시키기 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세계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좌표계점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고정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8876803-1B51-8A4F-D75B-9CFA6F8FF0CC}"/>
              </a:ext>
            </a:extLst>
          </p:cNvPr>
          <p:cNvSpPr txBox="1"/>
          <p:nvPr/>
        </p:nvSpPr>
        <p:spPr>
          <a:xfrm>
            <a:off x="4393226" y="5576627"/>
            <a:ext cx="5822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Step 2. </a:t>
            </a:r>
            <a:r>
              <a:rPr kumimoji="1" lang="ko-KR" altLang="en-US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여러각도에서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ko-KR" altLang="en-US" sz="1600" spc="-60" dirty="0" err="1">
                <a:solidFill>
                  <a:srgbClr val="C0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체커보드</a:t>
            </a:r>
            <a:r>
              <a:rPr kumimoji="1" lang="ko-KR" altLang="en-US" sz="1600" spc="-60" dirty="0">
                <a:solidFill>
                  <a:srgbClr val="C0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촬영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하기</a:t>
            </a:r>
            <a:endParaRPr kumimoji="1" lang="en-US" altLang="ko-KR" sz="16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72D582-01D3-63CA-134E-8ED910500CEA}"/>
              </a:ext>
            </a:extLst>
          </p:cNvPr>
          <p:cNvSpPr txBox="1"/>
          <p:nvPr/>
        </p:nvSpPr>
        <p:spPr>
          <a:xfrm>
            <a:off x="4393225" y="5860044"/>
            <a:ext cx="59787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Step 3. 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촬영한 </a:t>
            </a:r>
            <a:r>
              <a:rPr kumimoji="1" lang="ko-KR" altLang="en-US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체커보드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교차점들의 </a:t>
            </a:r>
            <a:r>
              <a:rPr kumimoji="1" lang="ko-KR" altLang="en-US" sz="1600" spc="-60" dirty="0">
                <a:solidFill>
                  <a:srgbClr val="C0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이미지 </a:t>
            </a:r>
            <a:r>
              <a:rPr kumimoji="1" lang="ko-KR" altLang="en-US" sz="1600" spc="-60" dirty="0" err="1">
                <a:solidFill>
                  <a:srgbClr val="C0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좌표계점</a:t>
            </a:r>
            <a:r>
              <a:rPr kumimoji="1" lang="ko-KR" altLang="en-US" sz="1600" spc="-60" dirty="0">
                <a:solidFill>
                  <a:srgbClr val="C0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구하기</a:t>
            </a:r>
            <a:endParaRPr kumimoji="1" lang="en-US" altLang="ko-KR" sz="16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82C2DAB-8FDC-917F-B015-E45D72487F13}"/>
              </a:ext>
            </a:extLst>
          </p:cNvPr>
          <p:cNvSpPr txBox="1"/>
          <p:nvPr/>
        </p:nvSpPr>
        <p:spPr>
          <a:xfrm>
            <a:off x="4393224" y="6161101"/>
            <a:ext cx="7158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Step 4. 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세계 </a:t>
            </a:r>
            <a:r>
              <a:rPr kumimoji="1" lang="ko-KR" altLang="en-US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좌표계점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이미지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좌표계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점을 활용해 </a:t>
            </a:r>
            <a:r>
              <a:rPr kumimoji="1" lang="ko-KR" altLang="en-US" sz="1600" spc="-60" dirty="0">
                <a:solidFill>
                  <a:srgbClr val="C0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카메라 파라미터 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구하기</a:t>
            </a:r>
            <a:endParaRPr kumimoji="1" lang="en-US" altLang="ko-KR" sz="16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8161C2-C18D-D72D-5D01-24F0BF3C960B}"/>
              </a:ext>
            </a:extLst>
          </p:cNvPr>
          <p:cNvSpPr txBox="1"/>
          <p:nvPr/>
        </p:nvSpPr>
        <p:spPr>
          <a:xfrm>
            <a:off x="7201381" y="1625541"/>
            <a:ext cx="2862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spc="-6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Camera Calibration</a:t>
            </a:r>
            <a:r>
              <a:rPr kumimoji="1" lang="ko-KR" altLang="en-US" sz="2000" spc="-6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이란</a:t>
            </a:r>
            <a:r>
              <a:rPr kumimoji="1" lang="en-US" altLang="ko-KR" sz="2000" spc="-6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8242D9A-A172-2BBE-D144-D96B66D50B02}"/>
              </a:ext>
            </a:extLst>
          </p:cNvPr>
          <p:cNvSpPr txBox="1"/>
          <p:nvPr/>
        </p:nvSpPr>
        <p:spPr>
          <a:xfrm>
            <a:off x="7201381" y="2036576"/>
            <a:ext cx="4616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Camera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Extrinsics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Intrinsics를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찾는 것</a:t>
            </a:r>
            <a:endParaRPr kumimoji="1" lang="en-US" altLang="ko-KR" sz="16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EB2B313-4C44-1317-6DBF-ED0D87FB172A}"/>
              </a:ext>
            </a:extLst>
          </p:cNvPr>
          <p:cNvGrpSpPr/>
          <p:nvPr/>
        </p:nvGrpSpPr>
        <p:grpSpPr>
          <a:xfrm>
            <a:off x="994858" y="1751374"/>
            <a:ext cx="2696169" cy="1526777"/>
            <a:chOff x="618461" y="1598974"/>
            <a:chExt cx="3240854" cy="1847236"/>
          </a:xfrm>
        </p:grpSpPr>
        <p:pic>
          <p:nvPicPr>
            <p:cNvPr id="19" name="그림 18" descr="사각형, 게임, 실내 게임 및 스포츠, 보드게임이(가) 표시된 사진&#10;&#10;자동 생성된 설명">
              <a:extLst>
                <a:ext uri="{FF2B5EF4-FFF2-40B4-BE49-F238E27FC236}">
                  <a16:creationId xmlns:a16="http://schemas.microsoft.com/office/drawing/2014/main" id="{659518FB-5296-A7F6-1108-6425FBCA1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9763" y="1598974"/>
              <a:ext cx="3239552" cy="1847236"/>
            </a:xfrm>
            <a:prstGeom prst="rect">
              <a:avLst/>
            </a:prstGeom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F2F37BD-03FD-4EDD-C10A-91E309E6A896}"/>
                </a:ext>
              </a:extLst>
            </p:cNvPr>
            <p:cNvSpPr/>
            <p:nvPr/>
          </p:nvSpPr>
          <p:spPr>
            <a:xfrm>
              <a:off x="618461" y="1603714"/>
              <a:ext cx="3239552" cy="1842495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43F95D8-EF03-71B2-81A7-1163F261385E}"/>
              </a:ext>
            </a:extLst>
          </p:cNvPr>
          <p:cNvGrpSpPr/>
          <p:nvPr/>
        </p:nvGrpSpPr>
        <p:grpSpPr>
          <a:xfrm>
            <a:off x="980411" y="3665575"/>
            <a:ext cx="2710616" cy="1536895"/>
            <a:chOff x="618461" y="3732249"/>
            <a:chExt cx="3239552" cy="1856909"/>
          </a:xfrm>
        </p:grpSpPr>
        <p:pic>
          <p:nvPicPr>
            <p:cNvPr id="25" name="그림 24" descr="스크린샷, 사각형, 실내, 예술이(가) 표시된 사진&#10;&#10;자동 생성된 설명">
              <a:extLst>
                <a:ext uri="{FF2B5EF4-FFF2-40B4-BE49-F238E27FC236}">
                  <a16:creationId xmlns:a16="http://schemas.microsoft.com/office/drawing/2014/main" id="{F3EB3C52-E953-4E24-3EDD-E3DEC8AB1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461" y="3746662"/>
              <a:ext cx="3239552" cy="1842494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4AE42CC-01AD-42EF-9116-29D2AE8B4991}"/>
                </a:ext>
              </a:extLst>
            </p:cNvPr>
            <p:cNvSpPr/>
            <p:nvPr/>
          </p:nvSpPr>
          <p:spPr>
            <a:xfrm>
              <a:off x="641131" y="3732249"/>
              <a:ext cx="3216882" cy="1856909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2A80CAD-B5F4-06DB-C073-D1062D7DDA2A}"/>
              </a:ext>
            </a:extLst>
          </p:cNvPr>
          <p:cNvSpPr/>
          <p:nvPr/>
        </p:nvSpPr>
        <p:spPr>
          <a:xfrm>
            <a:off x="747208" y="5613910"/>
            <a:ext cx="3215580" cy="455883"/>
          </a:xfrm>
          <a:prstGeom prst="roundRect">
            <a:avLst>
              <a:gd name="adj" fmla="val 22983"/>
            </a:avLst>
          </a:prstGeom>
          <a:solidFill>
            <a:schemeClr val="accent1">
              <a:lumMod val="75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Camera </a:t>
            </a:r>
            <a:r>
              <a:rPr lang="en-US" altLang="ko-KR" sz="15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Extrinsics</a:t>
            </a:r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Intrinsics</a:t>
            </a:r>
            <a:endParaRPr lang="ko-KR" altLang="en-US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AB68A38-785E-42F1-D917-4345915E3F47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>
            <a:off x="2342401" y="3278150"/>
            <a:ext cx="2803" cy="387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352B6307-4572-82AD-5159-996029790D54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2345204" y="5202470"/>
            <a:ext cx="9794" cy="411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23C3898-2DD7-FB9D-EF47-1408A076C9B5}"/>
              </a:ext>
            </a:extLst>
          </p:cNvPr>
          <p:cNvSpPr txBox="1"/>
          <p:nvPr/>
        </p:nvSpPr>
        <p:spPr>
          <a:xfrm>
            <a:off x="10080272" y="417249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팀세미나</a:t>
            </a: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4CF4B86D-6E0D-94FC-8CD3-8DDBAF808BEE}"/>
              </a:ext>
            </a:extLst>
          </p:cNvPr>
          <p:cNvGrpSpPr/>
          <p:nvPr/>
        </p:nvGrpSpPr>
        <p:grpSpPr>
          <a:xfrm>
            <a:off x="3997383" y="1361987"/>
            <a:ext cx="3077111" cy="2491923"/>
            <a:chOff x="8869052" y="3435322"/>
            <a:chExt cx="2636293" cy="2014816"/>
          </a:xfrm>
        </p:grpSpPr>
        <p:pic>
          <p:nvPicPr>
            <p:cNvPr id="20" name="그림 19" descr="사각형, 게임, 실내 게임 및 스포츠, 보드게임이(가) 표시된 사진&#10;&#10;자동 생성된 설명">
              <a:extLst>
                <a:ext uri="{FF2B5EF4-FFF2-40B4-BE49-F238E27FC236}">
                  <a16:creationId xmlns:a16="http://schemas.microsoft.com/office/drawing/2014/main" id="{1F5C4616-EE8F-0FFC-2654-8D7EB335C9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621" t="24010" r="48380" b="57418"/>
            <a:stretch/>
          </p:blipFill>
          <p:spPr>
            <a:xfrm>
              <a:off x="8869052" y="3435322"/>
              <a:ext cx="2532104" cy="1903061"/>
            </a:xfrm>
            <a:prstGeom prst="rect">
              <a:avLst/>
            </a:prstGeom>
          </p:spPr>
        </p:pic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E457E850-6AA1-04E8-90CF-4414817FF032}"/>
                </a:ext>
              </a:extLst>
            </p:cNvPr>
            <p:cNvSpPr/>
            <p:nvPr/>
          </p:nvSpPr>
          <p:spPr>
            <a:xfrm>
              <a:off x="9316618" y="4645162"/>
              <a:ext cx="552450" cy="36552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Pretendard bold" panose="02000803000000020004" pitchFamily="2" charset="-127"/>
                  <a:ea typeface="Pretendard bold" panose="02000803000000020004" pitchFamily="2" charset="-127"/>
                  <a:cs typeface="Pretendard bold" panose="02000803000000020004" pitchFamily="2" charset="-127"/>
                </a:rPr>
                <a:t>255</a:t>
              </a:r>
              <a:endParaRPr lang="ko-KR" altLang="en-US" sz="1000" dirty="0">
                <a:solidFill>
                  <a:schemeClr val="tx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endParaRPr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8EDCE79E-DC9A-861B-B0C8-DE9BCDF5FAFC}"/>
                </a:ext>
              </a:extLst>
            </p:cNvPr>
            <p:cNvSpPr/>
            <p:nvPr/>
          </p:nvSpPr>
          <p:spPr>
            <a:xfrm>
              <a:off x="10135104" y="4507002"/>
              <a:ext cx="552450" cy="36552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Pretendard bold" panose="02000803000000020004" pitchFamily="2" charset="-127"/>
                  <a:ea typeface="Pretendard bold" panose="02000803000000020004" pitchFamily="2" charset="-127"/>
                  <a:cs typeface="Pretendard bold" panose="02000803000000020004" pitchFamily="2" charset="-127"/>
                </a:rPr>
                <a:t>0</a:t>
              </a:r>
              <a:endParaRPr lang="ko-KR" altLang="en-US" sz="10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endParaRPr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4345E42D-80B4-8745-D48E-23A13ED19732}"/>
                </a:ext>
              </a:extLst>
            </p:cNvPr>
            <p:cNvSpPr/>
            <p:nvPr/>
          </p:nvSpPr>
          <p:spPr>
            <a:xfrm>
              <a:off x="10848706" y="4357948"/>
              <a:ext cx="552450" cy="36552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Pretendard bold" panose="02000803000000020004" pitchFamily="2" charset="-127"/>
                  <a:ea typeface="Pretendard bold" panose="02000803000000020004" pitchFamily="2" charset="-127"/>
                  <a:cs typeface="Pretendard bold" panose="02000803000000020004" pitchFamily="2" charset="-127"/>
                </a:rPr>
                <a:t>255</a:t>
              </a:r>
              <a:endParaRPr lang="ko-KR" altLang="en-US" sz="1000" dirty="0">
                <a:solidFill>
                  <a:schemeClr val="tx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endParaRPr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F7E1E1CE-C402-21C1-9D25-EDC8EDD7C593}"/>
                </a:ext>
              </a:extLst>
            </p:cNvPr>
            <p:cNvSpPr/>
            <p:nvPr/>
          </p:nvSpPr>
          <p:spPr>
            <a:xfrm>
              <a:off x="10271289" y="5053607"/>
              <a:ext cx="552450" cy="36552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Pretendard bold" panose="02000803000000020004" pitchFamily="2" charset="-127"/>
                  <a:ea typeface="Pretendard bold" panose="02000803000000020004" pitchFamily="2" charset="-127"/>
                  <a:cs typeface="Pretendard bold" panose="02000803000000020004" pitchFamily="2" charset="-127"/>
                </a:rPr>
                <a:t>255</a:t>
              </a:r>
              <a:endParaRPr lang="ko-KR" altLang="en-US" sz="1000" dirty="0">
                <a:solidFill>
                  <a:schemeClr val="tx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endParaRPr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5A107819-7C79-0956-D053-2159FF05F0AB}"/>
                </a:ext>
              </a:extLst>
            </p:cNvPr>
            <p:cNvSpPr/>
            <p:nvPr/>
          </p:nvSpPr>
          <p:spPr>
            <a:xfrm>
              <a:off x="10024617" y="3728586"/>
              <a:ext cx="552450" cy="36552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Pretendard bold" panose="02000803000000020004" pitchFamily="2" charset="-127"/>
                  <a:ea typeface="Pretendard bold" panose="02000803000000020004" pitchFamily="2" charset="-127"/>
                  <a:cs typeface="Pretendard bold" panose="02000803000000020004" pitchFamily="2" charset="-127"/>
                </a:rPr>
                <a:t>255</a:t>
              </a:r>
              <a:endParaRPr lang="ko-KR" altLang="en-US" sz="1000" dirty="0">
                <a:solidFill>
                  <a:schemeClr val="tx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endParaRPr>
            </a:p>
          </p:txBody>
        </p:sp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BA04B9BF-0421-070D-2A82-4C10499DF55D}"/>
                </a:ext>
              </a:extLst>
            </p:cNvPr>
            <p:cNvSpPr/>
            <p:nvPr/>
          </p:nvSpPr>
          <p:spPr>
            <a:xfrm>
              <a:off x="9212527" y="3856903"/>
              <a:ext cx="552450" cy="36552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Pretendard bold" panose="02000803000000020004" pitchFamily="2" charset="-127"/>
                  <a:ea typeface="Pretendard bold" panose="02000803000000020004" pitchFamily="2" charset="-127"/>
                  <a:cs typeface="Pretendard bold" panose="02000803000000020004" pitchFamily="2" charset="-127"/>
                </a:rPr>
                <a:t>0</a:t>
              </a:r>
              <a:endParaRPr lang="ko-KR" altLang="en-US" sz="10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endParaRPr>
            </a:p>
          </p:txBody>
        </p: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FA42DCD3-26E5-3E52-6315-47CA99A3CB05}"/>
                </a:ext>
              </a:extLst>
            </p:cNvPr>
            <p:cNvSpPr/>
            <p:nvPr/>
          </p:nvSpPr>
          <p:spPr>
            <a:xfrm>
              <a:off x="10801561" y="3629784"/>
              <a:ext cx="552450" cy="36552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Pretendard bold" panose="02000803000000020004" pitchFamily="2" charset="-127"/>
                  <a:ea typeface="Pretendard bold" panose="02000803000000020004" pitchFamily="2" charset="-127"/>
                  <a:cs typeface="Pretendard bold" panose="02000803000000020004" pitchFamily="2" charset="-127"/>
                </a:rPr>
                <a:t>0</a:t>
              </a:r>
              <a:endParaRPr lang="ko-KR" altLang="en-US" sz="10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endParaRPr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F9DB7FAE-526F-5A01-9BA8-B9472081F504}"/>
                </a:ext>
              </a:extLst>
            </p:cNvPr>
            <p:cNvSpPr/>
            <p:nvPr/>
          </p:nvSpPr>
          <p:spPr>
            <a:xfrm>
              <a:off x="10952895" y="4988997"/>
              <a:ext cx="552450" cy="36552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Pretendard bold" panose="02000803000000020004" pitchFamily="2" charset="-127"/>
                  <a:ea typeface="Pretendard bold" panose="02000803000000020004" pitchFamily="2" charset="-127"/>
                  <a:cs typeface="Pretendard bold" panose="02000803000000020004" pitchFamily="2" charset="-127"/>
                </a:rPr>
                <a:t>0</a:t>
              </a:r>
              <a:endParaRPr lang="ko-KR" altLang="en-US" sz="10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endParaRPr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01C4F6BC-BD3D-7E13-58B3-67BF291D9F2C}"/>
                </a:ext>
              </a:extLst>
            </p:cNvPr>
            <p:cNvSpPr/>
            <p:nvPr/>
          </p:nvSpPr>
          <p:spPr>
            <a:xfrm>
              <a:off x="9707182" y="5084614"/>
              <a:ext cx="552450" cy="36552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Pretendard bold" panose="02000803000000020004" pitchFamily="2" charset="-127"/>
                  <a:ea typeface="Pretendard bold" panose="02000803000000020004" pitchFamily="2" charset="-127"/>
                  <a:cs typeface="Pretendard bold" panose="02000803000000020004" pitchFamily="2" charset="-127"/>
                </a:rPr>
                <a:t>0</a:t>
              </a:r>
              <a:endParaRPr lang="ko-KR" altLang="en-US" sz="1000" dirty="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endParaRPr>
            </a:p>
          </p:txBody>
        </p: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6B1F19F3-0DBA-AFA1-F692-B9AEEC7245AC}"/>
                </a:ext>
              </a:extLst>
            </p:cNvPr>
            <p:cNvGrpSpPr/>
            <p:nvPr/>
          </p:nvGrpSpPr>
          <p:grpSpPr>
            <a:xfrm>
              <a:off x="10606387" y="4847019"/>
              <a:ext cx="609604" cy="238717"/>
              <a:chOff x="10648177" y="1371719"/>
              <a:chExt cx="609604" cy="238717"/>
            </a:xfrm>
          </p:grpSpPr>
          <p:sp>
            <p:nvSpPr>
              <p:cNvPr id="94" name="사각형: 둥근 모서리 93">
                <a:extLst>
                  <a:ext uri="{FF2B5EF4-FFF2-40B4-BE49-F238E27FC236}">
                    <a16:creationId xmlns:a16="http://schemas.microsoft.com/office/drawing/2014/main" id="{B35EB901-BF33-A024-5585-243BEABCDF98}"/>
                  </a:ext>
                </a:extLst>
              </p:cNvPr>
              <p:cNvSpPr/>
              <p:nvPr/>
            </p:nvSpPr>
            <p:spPr>
              <a:xfrm>
                <a:off x="10648177" y="1371719"/>
                <a:ext cx="609604" cy="238717"/>
              </a:xfrm>
              <a:prstGeom prst="roundRect">
                <a:avLst>
                  <a:gd name="adj" fmla="val 32614"/>
                </a:avLst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800" spc="-60" dirty="0">
                  <a:latin typeface="Noto Sans CJK KR DemiLight" panose="020B0400000000000000" pitchFamily="34" charset="-128"/>
                  <a:ea typeface="Noto Sans CJK KR DemiLight" panose="020B0400000000000000" pitchFamily="34" charset="-128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9442CB0E-F1A8-D645-7C3F-F4F75524B7C6}"/>
                      </a:ext>
                    </a:extLst>
                  </p:cNvPr>
                  <p:cNvSpPr txBox="1"/>
                  <p:nvPr/>
                </p:nvSpPr>
                <p:spPr>
                  <a:xfrm>
                    <a:off x="10661414" y="1414389"/>
                    <a:ext cx="571504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1200" b="0" i="1" spc="-60" smtClean="0">
                              <a:latin typeface="Cambria Math" panose="02040503050406030204" pitchFamily="18" charset="0"/>
                              <a:ea typeface="Noto Sans CJK KR DemiLight" panose="020B0400000000000000" pitchFamily="34" charset="-128"/>
                            </a:rPr>
                            <m:t>(1, 1, 0)</m:t>
                          </m:r>
                        </m:oMath>
                      </m:oMathPara>
                    </a14:m>
                    <a:endParaRPr kumimoji="1" lang="ko-KR" altLang="en-US" sz="1200" spc="-60" dirty="0">
                      <a:latin typeface="Noto Sans CJK KR DemiLight" panose="020B0400000000000000" pitchFamily="34" charset="-128"/>
                      <a:ea typeface="Noto Sans CJK KR DemiLight" panose="020B0400000000000000" pitchFamily="34" charset="-128"/>
                    </a:endParaRPr>
                  </a:p>
                </p:txBody>
              </p:sp>
            </mc:Choice>
            <mc:Fallback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9442CB0E-F1A8-D645-7C3F-F4F75524B7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61414" y="1414389"/>
                    <a:ext cx="571504" cy="18466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2632" b="-1052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F0D69AFA-7319-6147-C4BE-AC4908948C44}"/>
                </a:ext>
              </a:extLst>
            </p:cNvPr>
            <p:cNvGrpSpPr/>
            <p:nvPr/>
          </p:nvGrpSpPr>
          <p:grpSpPr>
            <a:xfrm>
              <a:off x="9650028" y="4256314"/>
              <a:ext cx="609604" cy="238717"/>
              <a:chOff x="10648177" y="1371719"/>
              <a:chExt cx="609604" cy="238717"/>
            </a:xfrm>
          </p:grpSpPr>
          <p:sp>
            <p:nvSpPr>
              <p:cNvPr id="100" name="사각형: 둥근 모서리 99">
                <a:extLst>
                  <a:ext uri="{FF2B5EF4-FFF2-40B4-BE49-F238E27FC236}">
                    <a16:creationId xmlns:a16="http://schemas.microsoft.com/office/drawing/2014/main" id="{A3A2589C-C31F-F9CA-A77D-DBBE8779DB25}"/>
                  </a:ext>
                </a:extLst>
              </p:cNvPr>
              <p:cNvSpPr/>
              <p:nvPr/>
            </p:nvSpPr>
            <p:spPr>
              <a:xfrm>
                <a:off x="10648177" y="1371719"/>
                <a:ext cx="609604" cy="238717"/>
              </a:xfrm>
              <a:prstGeom prst="roundRect">
                <a:avLst>
                  <a:gd name="adj" fmla="val 32614"/>
                </a:avLst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800" spc="-60" dirty="0">
                  <a:latin typeface="Noto Sans CJK KR DemiLight" panose="020B0400000000000000" pitchFamily="34" charset="-128"/>
                  <a:ea typeface="Noto Sans CJK KR DemiLight" panose="020B0400000000000000" pitchFamily="34" charset="-128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9FA87C6D-677A-B00C-28A7-CE8119B64D26}"/>
                      </a:ext>
                    </a:extLst>
                  </p:cNvPr>
                  <p:cNvSpPr txBox="1"/>
                  <p:nvPr/>
                </p:nvSpPr>
                <p:spPr>
                  <a:xfrm>
                    <a:off x="10668875" y="1414389"/>
                    <a:ext cx="571504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1200" b="0" i="1" spc="-60" smtClean="0">
                              <a:latin typeface="Cambria Math" panose="02040503050406030204" pitchFamily="18" charset="0"/>
                              <a:ea typeface="Noto Sans CJK KR DemiLight" panose="020B0400000000000000" pitchFamily="34" charset="-128"/>
                            </a:rPr>
                            <m:t>(0, 0, 0)</m:t>
                          </m:r>
                        </m:oMath>
                      </m:oMathPara>
                    </a14:m>
                    <a:endParaRPr kumimoji="1" lang="ko-KR" altLang="en-US" sz="1200" spc="-60" dirty="0">
                      <a:latin typeface="Noto Sans CJK KR DemiLight" panose="020B0400000000000000" pitchFamily="34" charset="-128"/>
                      <a:ea typeface="Noto Sans CJK KR DemiLight" panose="020B0400000000000000" pitchFamily="34" charset="-128"/>
                    </a:endParaRPr>
                  </a:p>
                </p:txBody>
              </p:sp>
            </mc:Choice>
            <mc:Fallback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9FA87C6D-677A-B00C-28A7-CE8119B64D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68875" y="1414389"/>
                    <a:ext cx="571504" cy="18466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5405" b="-108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F95CF6E7-D2E1-15B5-3FCE-F79169481771}"/>
                </a:ext>
              </a:extLst>
            </p:cNvPr>
            <p:cNvGrpSpPr/>
            <p:nvPr/>
          </p:nvGrpSpPr>
          <p:grpSpPr>
            <a:xfrm>
              <a:off x="10452529" y="4074817"/>
              <a:ext cx="609604" cy="238717"/>
              <a:chOff x="10648177" y="1371719"/>
              <a:chExt cx="609604" cy="238717"/>
            </a:xfrm>
          </p:grpSpPr>
          <p:sp>
            <p:nvSpPr>
              <p:cNvPr id="103" name="사각형: 둥근 모서리 102">
                <a:extLst>
                  <a:ext uri="{FF2B5EF4-FFF2-40B4-BE49-F238E27FC236}">
                    <a16:creationId xmlns:a16="http://schemas.microsoft.com/office/drawing/2014/main" id="{CBFE93BC-1F1E-E221-A7EE-079D287FDA49}"/>
                  </a:ext>
                </a:extLst>
              </p:cNvPr>
              <p:cNvSpPr/>
              <p:nvPr/>
            </p:nvSpPr>
            <p:spPr>
              <a:xfrm>
                <a:off x="10648177" y="1371719"/>
                <a:ext cx="609604" cy="238717"/>
              </a:xfrm>
              <a:prstGeom prst="roundRect">
                <a:avLst>
                  <a:gd name="adj" fmla="val 32614"/>
                </a:avLst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800" spc="-60" dirty="0">
                  <a:latin typeface="Noto Sans CJK KR DemiLight" panose="020B0400000000000000" pitchFamily="34" charset="-128"/>
                  <a:ea typeface="Noto Sans CJK KR DemiLight" panose="020B0400000000000000" pitchFamily="34" charset="-128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F5BD95B3-5869-DBF9-EFB0-1F16CA05FF8C}"/>
                      </a:ext>
                    </a:extLst>
                  </p:cNvPr>
                  <p:cNvSpPr txBox="1"/>
                  <p:nvPr/>
                </p:nvSpPr>
                <p:spPr>
                  <a:xfrm>
                    <a:off x="10676336" y="1414389"/>
                    <a:ext cx="571504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1200" b="0" i="1" spc="-60" smtClean="0">
                              <a:latin typeface="Cambria Math" panose="02040503050406030204" pitchFamily="18" charset="0"/>
                              <a:ea typeface="Noto Sans CJK KR DemiLight" panose="020B0400000000000000" pitchFamily="34" charset="-128"/>
                            </a:rPr>
                            <m:t>(0, 1, 0)</m:t>
                          </m:r>
                        </m:oMath>
                      </m:oMathPara>
                    </a14:m>
                    <a:endParaRPr kumimoji="1" lang="ko-KR" altLang="en-US" sz="1200" spc="-60" dirty="0">
                      <a:latin typeface="Noto Sans CJK KR DemiLight" panose="020B0400000000000000" pitchFamily="34" charset="-128"/>
                      <a:ea typeface="Noto Sans CJK KR DemiLight" panose="020B0400000000000000" pitchFamily="34" charset="-128"/>
                    </a:endParaRPr>
                  </a:p>
                </p:txBody>
              </p:sp>
            </mc:Choice>
            <mc:Fallback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F5BD95B3-5869-DBF9-EFB0-1F16CA05FF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76336" y="1414389"/>
                    <a:ext cx="571504" cy="18466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5405" b="-108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E13B6504-14C6-3DE7-5DF9-3654C089FE06}"/>
                </a:ext>
              </a:extLst>
            </p:cNvPr>
            <p:cNvGrpSpPr/>
            <p:nvPr/>
          </p:nvGrpSpPr>
          <p:grpSpPr>
            <a:xfrm>
              <a:off x="9738397" y="4953245"/>
              <a:ext cx="609604" cy="238717"/>
              <a:chOff x="10648177" y="1371719"/>
              <a:chExt cx="609604" cy="238717"/>
            </a:xfrm>
          </p:grpSpPr>
          <p:sp>
            <p:nvSpPr>
              <p:cNvPr id="106" name="사각형: 둥근 모서리 105">
                <a:extLst>
                  <a:ext uri="{FF2B5EF4-FFF2-40B4-BE49-F238E27FC236}">
                    <a16:creationId xmlns:a16="http://schemas.microsoft.com/office/drawing/2014/main" id="{4397B8D2-3DA8-18D4-85F6-0B9F027CAAAF}"/>
                  </a:ext>
                </a:extLst>
              </p:cNvPr>
              <p:cNvSpPr/>
              <p:nvPr/>
            </p:nvSpPr>
            <p:spPr>
              <a:xfrm>
                <a:off x="10648177" y="1371719"/>
                <a:ext cx="609604" cy="238717"/>
              </a:xfrm>
              <a:prstGeom prst="roundRect">
                <a:avLst>
                  <a:gd name="adj" fmla="val 32614"/>
                </a:avLst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800" spc="-60" dirty="0">
                  <a:latin typeface="Noto Sans CJK KR DemiLight" panose="020B0400000000000000" pitchFamily="34" charset="-128"/>
                  <a:ea typeface="Noto Sans CJK KR DemiLight" panose="020B0400000000000000" pitchFamily="34" charset="-128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D8A166CF-1CE4-D107-1B15-3ADE102D3AAA}"/>
                      </a:ext>
                    </a:extLst>
                  </p:cNvPr>
                  <p:cNvSpPr txBox="1"/>
                  <p:nvPr/>
                </p:nvSpPr>
                <p:spPr>
                  <a:xfrm>
                    <a:off x="10668875" y="1414389"/>
                    <a:ext cx="571504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1200" b="0" i="1" spc="-60" smtClean="0">
                              <a:latin typeface="Cambria Math" panose="02040503050406030204" pitchFamily="18" charset="0"/>
                              <a:ea typeface="Noto Sans CJK KR DemiLight" panose="020B0400000000000000" pitchFamily="34" charset="-128"/>
                            </a:rPr>
                            <m:t>(1, 0, 0)</m:t>
                          </m:r>
                        </m:oMath>
                      </m:oMathPara>
                    </a14:m>
                    <a:endParaRPr kumimoji="1" lang="ko-KR" altLang="en-US" sz="1200" spc="-60" dirty="0">
                      <a:latin typeface="Noto Sans CJK KR DemiLight" panose="020B0400000000000000" pitchFamily="34" charset="-128"/>
                      <a:ea typeface="Noto Sans CJK KR DemiLight" panose="020B0400000000000000" pitchFamily="34" charset="-128"/>
                    </a:endParaRPr>
                  </a:p>
                </p:txBody>
              </p:sp>
            </mc:Choice>
            <mc:Fallback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D8A166CF-1CE4-D107-1B15-3ADE102D3A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68875" y="1414389"/>
                    <a:ext cx="571504" cy="18466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2632" b="-1052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11" name="순서도: 연결자 110">
            <a:extLst>
              <a:ext uri="{FF2B5EF4-FFF2-40B4-BE49-F238E27FC236}">
                <a16:creationId xmlns:a16="http://schemas.microsoft.com/office/drawing/2014/main" id="{7AAD64A1-0273-784D-D039-2C8720BB12B1}"/>
              </a:ext>
            </a:extLst>
          </p:cNvPr>
          <p:cNvSpPr/>
          <p:nvPr/>
        </p:nvSpPr>
        <p:spPr>
          <a:xfrm>
            <a:off x="1931461" y="2059304"/>
            <a:ext cx="454397" cy="385825"/>
          </a:xfrm>
          <a:prstGeom prst="flowChartConnector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5E6A839D-5D35-0007-8F84-01ABAF0D06C8}"/>
              </a:ext>
            </a:extLst>
          </p:cNvPr>
          <p:cNvCxnSpPr>
            <a:cxnSpLocks/>
            <a:stCxn id="111" idx="0"/>
          </p:cNvCxnSpPr>
          <p:nvPr/>
        </p:nvCxnSpPr>
        <p:spPr>
          <a:xfrm flipV="1">
            <a:off x="2158660" y="1367867"/>
            <a:ext cx="1838723" cy="69143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D90FEB42-07BA-540F-4DAD-A732168FFED1}"/>
              </a:ext>
            </a:extLst>
          </p:cNvPr>
          <p:cNvCxnSpPr>
            <a:cxnSpLocks/>
            <a:stCxn id="111" idx="4"/>
          </p:cNvCxnSpPr>
          <p:nvPr/>
        </p:nvCxnSpPr>
        <p:spPr>
          <a:xfrm>
            <a:off x="2158660" y="2445129"/>
            <a:ext cx="1838723" cy="124446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007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3EC0A-75D5-7A20-B447-2B0374D40267}"/>
              </a:ext>
            </a:extLst>
          </p:cNvPr>
          <p:cNvSpPr txBox="1"/>
          <p:nvPr/>
        </p:nvSpPr>
        <p:spPr>
          <a:xfrm>
            <a:off x="880557" y="742224"/>
            <a:ext cx="2458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Depth Estimation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43CFE-5F82-BBD5-6683-C7979EF0EA82}"/>
              </a:ext>
            </a:extLst>
          </p:cNvPr>
          <p:cNvSpPr txBox="1"/>
          <p:nvPr/>
        </p:nvSpPr>
        <p:spPr>
          <a:xfrm>
            <a:off x="880557" y="1229641"/>
            <a:ext cx="6947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Metric3D : Towards Zero-shot Metric 3D Prediction from A Single Image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F445020-2998-D37C-2722-DCF2849EA9C6}"/>
              </a:ext>
            </a:extLst>
          </p:cNvPr>
          <p:cNvGrpSpPr/>
          <p:nvPr/>
        </p:nvGrpSpPr>
        <p:grpSpPr>
          <a:xfrm>
            <a:off x="641131" y="1704748"/>
            <a:ext cx="2166235" cy="2291812"/>
            <a:chOff x="788275" y="1704748"/>
            <a:chExt cx="2409149" cy="2660006"/>
          </a:xfrm>
        </p:grpSpPr>
        <p:pic>
          <p:nvPicPr>
            <p:cNvPr id="10" name="그림 9" descr="가구, 의자, 바닥, 실내이(가) 표시된 사진&#10;&#10;자동 생성된 설명">
              <a:extLst>
                <a:ext uri="{FF2B5EF4-FFF2-40B4-BE49-F238E27FC236}">
                  <a16:creationId xmlns:a16="http://schemas.microsoft.com/office/drawing/2014/main" id="{D5BE8B99-DA28-2968-F873-1BB056A4E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8275" y="1714885"/>
              <a:ext cx="2409149" cy="2649869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AE4D68C-E0F5-DB9E-0BBF-9A8D07C5D640}"/>
                </a:ext>
              </a:extLst>
            </p:cNvPr>
            <p:cNvSpPr/>
            <p:nvPr/>
          </p:nvSpPr>
          <p:spPr>
            <a:xfrm>
              <a:off x="788276" y="1704748"/>
              <a:ext cx="2409148" cy="2649869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2DB3C61-E718-85BF-BACE-B1AA89B81200}"/>
              </a:ext>
            </a:extLst>
          </p:cNvPr>
          <p:cNvGrpSpPr/>
          <p:nvPr/>
        </p:nvGrpSpPr>
        <p:grpSpPr>
          <a:xfrm>
            <a:off x="3107914" y="1695981"/>
            <a:ext cx="2166234" cy="2291812"/>
            <a:chOff x="3473043" y="1714885"/>
            <a:chExt cx="2409148" cy="2649869"/>
          </a:xfrm>
        </p:grpSpPr>
        <p:pic>
          <p:nvPicPr>
            <p:cNvPr id="12" name="그림 11" descr="가구, 의자, 바닥, 실내이(가) 표시된 사진&#10;&#10;자동 생성된 설명">
              <a:extLst>
                <a:ext uri="{FF2B5EF4-FFF2-40B4-BE49-F238E27FC236}">
                  <a16:creationId xmlns:a16="http://schemas.microsoft.com/office/drawing/2014/main" id="{9CA005B3-C4E3-D41B-4926-2C902C83B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79780" y="1714885"/>
              <a:ext cx="2402411" cy="2639732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B8FE044-D3A3-21F9-277C-7A230C2C6059}"/>
                </a:ext>
              </a:extLst>
            </p:cNvPr>
            <p:cNvSpPr/>
            <p:nvPr/>
          </p:nvSpPr>
          <p:spPr>
            <a:xfrm>
              <a:off x="3473043" y="1714885"/>
              <a:ext cx="2409148" cy="2649869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DA6D2A7-7BA0-3FA9-A716-E87F003BB829}"/>
              </a:ext>
            </a:extLst>
          </p:cNvPr>
          <p:cNvSpPr txBox="1"/>
          <p:nvPr/>
        </p:nvSpPr>
        <p:spPr>
          <a:xfrm>
            <a:off x="5572745" y="3873962"/>
            <a:ext cx="225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spc="-6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Metric Ambiguity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4160E2-E1FC-C17F-A580-FFA49BEA1893}"/>
              </a:ext>
            </a:extLst>
          </p:cNvPr>
          <p:cNvSpPr txBox="1"/>
          <p:nvPr/>
        </p:nvSpPr>
        <p:spPr>
          <a:xfrm>
            <a:off x="5572743" y="4274072"/>
            <a:ext cx="4905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사진만 보면 </a:t>
            </a:r>
            <a:r>
              <a:rPr kumimoji="1" lang="ko-KR" altLang="en-US" sz="1600" spc="-60" dirty="0">
                <a:solidFill>
                  <a:srgbClr val="C0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정확한 깊이</a:t>
            </a:r>
            <a:r>
              <a:rPr kumimoji="1" lang="en-US" altLang="ko-KR" sz="1600" spc="-60" dirty="0">
                <a:solidFill>
                  <a:srgbClr val="C0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(Metric Depth)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알 수 없음</a:t>
            </a:r>
            <a:endParaRPr kumimoji="1" lang="en-US" altLang="ko-KR" sz="16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61B89E4-F60C-E0E0-6360-9D1ACD96E673}"/>
              </a:ext>
            </a:extLst>
          </p:cNvPr>
          <p:cNvGrpSpPr/>
          <p:nvPr/>
        </p:nvGrpSpPr>
        <p:grpSpPr>
          <a:xfrm>
            <a:off x="519933" y="4577640"/>
            <a:ext cx="4754215" cy="1558216"/>
            <a:chOff x="567558" y="4294805"/>
            <a:chExt cx="4289631" cy="1274772"/>
          </a:xfrm>
        </p:grpSpPr>
        <p:pic>
          <p:nvPicPr>
            <p:cNvPr id="23" name="그림 22" descr="라인, 도표, 폰트, 그래프이(가) 표시된 사진&#10;&#10;자동 생성된 설명">
              <a:extLst>
                <a:ext uri="{FF2B5EF4-FFF2-40B4-BE49-F238E27FC236}">
                  <a16:creationId xmlns:a16="http://schemas.microsoft.com/office/drawing/2014/main" id="{29BA747F-F034-BB6B-5638-5DABF5EDB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7558" y="4323427"/>
              <a:ext cx="4289631" cy="1246150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5665D05-5506-DA80-0C23-861D35721B28}"/>
                </a:ext>
              </a:extLst>
            </p:cNvPr>
            <p:cNvSpPr/>
            <p:nvPr/>
          </p:nvSpPr>
          <p:spPr>
            <a:xfrm>
              <a:off x="641131" y="4294805"/>
              <a:ext cx="4216058" cy="1274772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BAF87D8-CCB0-4F59-09F0-9B920007AAE1}"/>
              </a:ext>
            </a:extLst>
          </p:cNvPr>
          <p:cNvSpPr txBox="1"/>
          <p:nvPr/>
        </p:nvSpPr>
        <p:spPr>
          <a:xfrm>
            <a:off x="714703" y="4022812"/>
            <a:ext cx="206134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3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초점거리 </a:t>
            </a:r>
            <a:r>
              <a:rPr kumimoji="1" lang="en-US" altLang="ko-KR" sz="13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52mm    </a:t>
            </a:r>
            <a:r>
              <a:rPr kumimoji="1" lang="ko-KR" altLang="en-US" sz="13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깊이 </a:t>
            </a:r>
            <a:r>
              <a:rPr kumimoji="1" lang="en-US" altLang="ko-KR" sz="13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2m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B02F3F-2F88-53AB-4DD7-AE82A981DA8E}"/>
              </a:ext>
            </a:extLst>
          </p:cNvPr>
          <p:cNvSpPr txBox="1"/>
          <p:nvPr/>
        </p:nvSpPr>
        <p:spPr>
          <a:xfrm>
            <a:off x="3179410" y="4023944"/>
            <a:ext cx="206134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3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초점거리 </a:t>
            </a:r>
            <a:r>
              <a:rPr kumimoji="1" lang="en-US" altLang="ko-KR" sz="13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26mm   </a:t>
            </a:r>
            <a:r>
              <a:rPr kumimoji="1" lang="ko-KR" altLang="en-US" sz="13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깊이 </a:t>
            </a:r>
            <a:r>
              <a:rPr kumimoji="1" lang="en-US" altLang="ko-KR" sz="13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1m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7DE48B-E279-5FD9-5BE3-24BB4A99FF1E}"/>
              </a:ext>
            </a:extLst>
          </p:cNvPr>
          <p:cNvSpPr txBox="1"/>
          <p:nvPr/>
        </p:nvSpPr>
        <p:spPr>
          <a:xfrm>
            <a:off x="5572746" y="5211284"/>
            <a:ext cx="3469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spc="-6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Method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38D0828-ABE7-5A17-CF2C-8811D7079E54}"/>
              </a:ext>
            </a:extLst>
          </p:cNvPr>
          <p:cNvSpPr txBox="1"/>
          <p:nvPr/>
        </p:nvSpPr>
        <p:spPr>
          <a:xfrm>
            <a:off x="5572745" y="5666048"/>
            <a:ext cx="7204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Canonical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Camera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Transformation :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가상의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기준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카메라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kumimoji="1" lang="en-US" altLang="ko-KR" sz="1600" spc="-60" dirty="0" err="1">
                <a:solidFill>
                  <a:srgbClr val="C0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초점거리</a:t>
            </a:r>
            <a:r>
              <a:rPr kumimoji="1" lang="en-US" altLang="ko-KR" sz="1600" spc="-60" dirty="0">
                <a:solidFill>
                  <a:srgbClr val="C0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600" spc="-60" dirty="0" err="1">
                <a:solidFill>
                  <a:srgbClr val="C0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고정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설정</a:t>
            </a:r>
            <a:endParaRPr kumimoji="1" lang="en-US" altLang="ko-KR" sz="16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342900" indent="-342900">
              <a:buAutoNum type="arabicPeriod"/>
            </a:pP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Random Proposal Normalization Loss :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사진을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600" spc="-60" dirty="0" err="1">
                <a:solidFill>
                  <a:srgbClr val="C0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조각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내서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세밀하게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관찰</a:t>
            </a:r>
            <a:endParaRPr kumimoji="1" lang="en-US" altLang="ko-KR" sz="16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DD29AAF-274A-0464-997C-B5951D86DE3D}"/>
              </a:ext>
            </a:extLst>
          </p:cNvPr>
          <p:cNvSpPr txBox="1"/>
          <p:nvPr/>
        </p:nvSpPr>
        <p:spPr>
          <a:xfrm>
            <a:off x="10080272" y="417249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팀세미나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6003A08-049D-A275-1E2A-27AAC30DCA7D}"/>
              </a:ext>
            </a:extLst>
          </p:cNvPr>
          <p:cNvSpPr txBox="1"/>
          <p:nvPr/>
        </p:nvSpPr>
        <p:spPr>
          <a:xfrm>
            <a:off x="6134990" y="4568250"/>
            <a:ext cx="4905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u="sng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초점거리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 필요함</a:t>
            </a:r>
            <a:endParaRPr kumimoji="1" lang="en-US" altLang="ko-KR" sz="16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169DE63-5CB7-6786-552A-9D5F60F05733}"/>
              </a:ext>
            </a:extLst>
          </p:cNvPr>
          <p:cNvCxnSpPr>
            <a:cxnSpLocks/>
          </p:cNvCxnSpPr>
          <p:nvPr/>
        </p:nvCxnSpPr>
        <p:spPr>
          <a:xfrm>
            <a:off x="5855075" y="4725004"/>
            <a:ext cx="279915" cy="29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19C5A8D-B519-8F0F-BCD1-7AD3469393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625822"/>
              </p:ext>
            </p:extLst>
          </p:nvPr>
        </p:nvGraphicFramePr>
        <p:xfrm>
          <a:off x="5607634" y="2108889"/>
          <a:ext cx="6374816" cy="15322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704">
                  <a:extLst>
                    <a:ext uri="{9D8B030D-6E8A-4147-A177-3AD203B41FA5}">
                      <a16:colId xmlns:a16="http://schemas.microsoft.com/office/drawing/2014/main" val="2742153506"/>
                    </a:ext>
                  </a:extLst>
                </a:gridCol>
                <a:gridCol w="1593704">
                  <a:extLst>
                    <a:ext uri="{9D8B030D-6E8A-4147-A177-3AD203B41FA5}">
                      <a16:colId xmlns:a16="http://schemas.microsoft.com/office/drawing/2014/main" val="2964199405"/>
                    </a:ext>
                  </a:extLst>
                </a:gridCol>
                <a:gridCol w="1593704">
                  <a:extLst>
                    <a:ext uri="{9D8B030D-6E8A-4147-A177-3AD203B41FA5}">
                      <a16:colId xmlns:a16="http://schemas.microsoft.com/office/drawing/2014/main" val="2838295564"/>
                    </a:ext>
                  </a:extLst>
                </a:gridCol>
                <a:gridCol w="1593704">
                  <a:extLst>
                    <a:ext uri="{9D8B030D-6E8A-4147-A177-3AD203B41FA5}">
                      <a16:colId xmlns:a16="http://schemas.microsoft.com/office/drawing/2014/main" val="2726411870"/>
                    </a:ext>
                  </a:extLst>
                </a:gridCol>
              </a:tblGrid>
              <a:tr h="383052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NeWCRFs</a:t>
                      </a:r>
                      <a:endParaRPr lang="ko-KR" altLang="en-US" sz="1500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LiDaS</a:t>
                      </a:r>
                      <a:endParaRPr lang="ko-KR" altLang="en-US" sz="1500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Metric3D</a:t>
                      </a:r>
                      <a:endParaRPr lang="ko-KR" altLang="en-US" sz="1500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4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439880"/>
                  </a:ext>
                </a:extLst>
              </a:tr>
              <a:tr h="3830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인풋 사진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1</a:t>
                      </a:r>
                      <a:endParaRPr lang="ko-KR" altLang="en-US" sz="1300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1</a:t>
                      </a:r>
                      <a:endParaRPr lang="ko-KR" altLang="en-US" sz="1300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1</a:t>
                      </a:r>
                      <a:endParaRPr lang="ko-KR" altLang="en-US" sz="1300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4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731028"/>
                  </a:ext>
                </a:extLst>
              </a:tr>
              <a:tr h="3830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카메라 일반화 성능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rgbClr val="C0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X</a:t>
                      </a:r>
                      <a:endParaRPr lang="ko-KR" altLang="en-US" sz="1300" dirty="0">
                        <a:solidFill>
                          <a:srgbClr val="002060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rgbClr val="00206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O</a:t>
                      </a:r>
                      <a:endParaRPr lang="ko-KR" altLang="en-US" sz="1300" dirty="0">
                        <a:solidFill>
                          <a:srgbClr val="002060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rgbClr val="00206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O</a:t>
                      </a:r>
                      <a:endParaRPr lang="ko-KR" altLang="en-US" sz="1300" dirty="0">
                        <a:solidFill>
                          <a:srgbClr val="C00000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4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965754"/>
                  </a:ext>
                </a:extLst>
              </a:tr>
              <a:tr h="383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Metric</a:t>
                      </a:r>
                      <a:r>
                        <a:rPr lang="ko-KR" altLang="en-US" sz="130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en-US" altLang="ko-KR" sz="130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Depth</a:t>
                      </a:r>
                      <a:r>
                        <a:rPr lang="ko-KR" altLang="en-US" sz="130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추론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rgbClr val="00206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O</a:t>
                      </a:r>
                      <a:endParaRPr lang="ko-KR" altLang="en-US" sz="1300" dirty="0">
                        <a:solidFill>
                          <a:srgbClr val="C00000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rgbClr val="C0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X</a:t>
                      </a:r>
                      <a:endParaRPr lang="ko-KR" altLang="en-US" sz="1300" dirty="0">
                        <a:solidFill>
                          <a:srgbClr val="002060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rgbClr val="00206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O</a:t>
                      </a:r>
                      <a:endParaRPr lang="ko-KR" altLang="en-US" sz="1300" dirty="0">
                        <a:solidFill>
                          <a:srgbClr val="002060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4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49666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BE3E95F-4273-37CB-1616-CD199604CCD8}"/>
              </a:ext>
            </a:extLst>
          </p:cNvPr>
          <p:cNvSpPr txBox="1"/>
          <p:nvPr/>
        </p:nvSpPr>
        <p:spPr>
          <a:xfrm>
            <a:off x="5488523" y="1624725"/>
            <a:ext cx="2539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spc="-6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기존 연구 </a:t>
            </a:r>
            <a:r>
              <a:rPr kumimoji="1" lang="en-US" altLang="ko-KR" sz="2000" spc="-6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vs Metric3D</a:t>
            </a:r>
          </a:p>
        </p:txBody>
      </p:sp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EBE3E297-189D-686B-189A-11F703B9E5DF}"/>
              </a:ext>
            </a:extLst>
          </p:cNvPr>
          <p:cNvSpPr/>
          <p:nvPr/>
        </p:nvSpPr>
        <p:spPr>
          <a:xfrm>
            <a:off x="1924050" y="4789501"/>
            <a:ext cx="851994" cy="221741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1CFEDE-2C11-4697-724D-84EDEF229C9D}"/>
              </a:ext>
            </a:extLst>
          </p:cNvPr>
          <p:cNvSpPr txBox="1"/>
          <p:nvPr/>
        </p:nvSpPr>
        <p:spPr>
          <a:xfrm>
            <a:off x="2166139" y="4775422"/>
            <a:ext cx="48544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2m</a:t>
            </a:r>
          </a:p>
        </p:txBody>
      </p: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03743541-5BB5-FB93-CF20-A1F1CB99F97D}"/>
              </a:ext>
            </a:extLst>
          </p:cNvPr>
          <p:cNvSpPr/>
          <p:nvPr/>
        </p:nvSpPr>
        <p:spPr>
          <a:xfrm>
            <a:off x="4288732" y="4796916"/>
            <a:ext cx="636934" cy="206375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처리 12">
            <a:extLst>
              <a:ext uri="{FF2B5EF4-FFF2-40B4-BE49-F238E27FC236}">
                <a16:creationId xmlns:a16="http://schemas.microsoft.com/office/drawing/2014/main" id="{F67B4B0A-824D-045A-0A46-A9A8E147D4C6}"/>
              </a:ext>
            </a:extLst>
          </p:cNvPr>
          <p:cNvSpPr/>
          <p:nvPr/>
        </p:nvSpPr>
        <p:spPr>
          <a:xfrm>
            <a:off x="2524454" y="5086194"/>
            <a:ext cx="485446" cy="181563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64C376-A654-4963-C5AB-5544758BD96E}"/>
              </a:ext>
            </a:extLst>
          </p:cNvPr>
          <p:cNvSpPr txBox="1"/>
          <p:nvPr/>
        </p:nvSpPr>
        <p:spPr>
          <a:xfrm>
            <a:off x="4417624" y="4768752"/>
            <a:ext cx="48544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1m</a:t>
            </a:r>
          </a:p>
        </p:txBody>
      </p:sp>
      <p:sp>
        <p:nvSpPr>
          <p:cNvPr id="22" name="순서도: 처리 21">
            <a:extLst>
              <a:ext uri="{FF2B5EF4-FFF2-40B4-BE49-F238E27FC236}">
                <a16:creationId xmlns:a16="http://schemas.microsoft.com/office/drawing/2014/main" id="{4730C8E6-6EF3-5D01-D0BD-EBCE65382C1E}"/>
              </a:ext>
            </a:extLst>
          </p:cNvPr>
          <p:cNvSpPr/>
          <p:nvPr/>
        </p:nvSpPr>
        <p:spPr>
          <a:xfrm>
            <a:off x="4775349" y="5030041"/>
            <a:ext cx="120531" cy="154328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순서도: 처리 27">
            <a:extLst>
              <a:ext uri="{FF2B5EF4-FFF2-40B4-BE49-F238E27FC236}">
                <a16:creationId xmlns:a16="http://schemas.microsoft.com/office/drawing/2014/main" id="{A47A3674-5B08-F101-3244-BA1C4E268925}"/>
              </a:ext>
            </a:extLst>
          </p:cNvPr>
          <p:cNvSpPr/>
          <p:nvPr/>
        </p:nvSpPr>
        <p:spPr>
          <a:xfrm>
            <a:off x="4877722" y="5030041"/>
            <a:ext cx="48363" cy="66085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B53E15-B1D9-50E9-1B19-F1AB46039796}"/>
              </a:ext>
            </a:extLst>
          </p:cNvPr>
          <p:cNvSpPr txBox="1"/>
          <p:nvPr/>
        </p:nvSpPr>
        <p:spPr>
          <a:xfrm>
            <a:off x="4566329" y="4984094"/>
            <a:ext cx="618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26mm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6F0862-C260-D2DE-0CB2-D2C6F7183EDE}"/>
              </a:ext>
            </a:extLst>
          </p:cNvPr>
          <p:cNvSpPr txBox="1"/>
          <p:nvPr/>
        </p:nvSpPr>
        <p:spPr>
          <a:xfrm>
            <a:off x="2498050" y="5073938"/>
            <a:ext cx="618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52mm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6411C7-8FEB-9770-1DA4-455CFC9178B1}"/>
              </a:ext>
            </a:extLst>
          </p:cNvPr>
          <p:cNvSpPr/>
          <p:nvPr/>
        </p:nvSpPr>
        <p:spPr>
          <a:xfrm>
            <a:off x="2124157" y="5320720"/>
            <a:ext cx="373893" cy="4784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D681621-CFE6-B12A-3657-BB3F6DBC5ED8}"/>
              </a:ext>
            </a:extLst>
          </p:cNvPr>
          <p:cNvSpPr/>
          <p:nvPr/>
        </p:nvSpPr>
        <p:spPr>
          <a:xfrm>
            <a:off x="4379382" y="5267820"/>
            <a:ext cx="373893" cy="4784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9A8F36-8834-CFBF-E8FF-8CEC2FC27D3F}"/>
              </a:ext>
            </a:extLst>
          </p:cNvPr>
          <p:cNvSpPr txBox="1"/>
          <p:nvPr/>
        </p:nvSpPr>
        <p:spPr>
          <a:xfrm>
            <a:off x="2651585" y="6166537"/>
            <a:ext cx="151660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300" spc="-6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같아 보이는 현상 발생</a:t>
            </a:r>
            <a:endParaRPr kumimoji="1" lang="en-US" altLang="ko-KR" sz="1300" spc="-6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9CADAA8A-CD5D-808E-F008-C8E448E5C764}"/>
              </a:ext>
            </a:extLst>
          </p:cNvPr>
          <p:cNvCxnSpPr>
            <a:cxnSpLocks/>
            <a:stCxn id="34" idx="2"/>
            <a:endCxn id="37" idx="1"/>
          </p:cNvCxnSpPr>
          <p:nvPr/>
        </p:nvCxnSpPr>
        <p:spPr>
          <a:xfrm rot="16200000" flipH="1">
            <a:off x="2224560" y="5885706"/>
            <a:ext cx="513568" cy="340481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67809417-3D93-F166-C087-1EC8D08292D0}"/>
              </a:ext>
            </a:extLst>
          </p:cNvPr>
          <p:cNvCxnSpPr>
            <a:cxnSpLocks/>
            <a:endCxn id="37" idx="3"/>
          </p:cNvCxnSpPr>
          <p:nvPr/>
        </p:nvCxnSpPr>
        <p:spPr>
          <a:xfrm rot="5400000">
            <a:off x="4101632" y="5848028"/>
            <a:ext cx="531257" cy="3981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725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3EC0A-75D5-7A20-B447-2B0374D40267}"/>
              </a:ext>
            </a:extLst>
          </p:cNvPr>
          <p:cNvSpPr txBox="1"/>
          <p:nvPr/>
        </p:nvSpPr>
        <p:spPr>
          <a:xfrm>
            <a:off x="880557" y="742224"/>
            <a:ext cx="2458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Depth Estimation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pic>
        <p:nvPicPr>
          <p:cNvPr id="4" name="그림 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5DFAD17-BA58-BA0F-2CB8-56A627DC0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579" y="1574909"/>
            <a:ext cx="7633894" cy="1926790"/>
          </a:xfrm>
          <a:prstGeom prst="rect">
            <a:avLst/>
          </a:prstGeom>
        </p:spPr>
      </p:pic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CB8DC11-C9C2-1F41-D8C5-574D5C6CF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32" y="3601258"/>
            <a:ext cx="3935441" cy="2613133"/>
          </a:xfrm>
          <a:prstGeom prst="rect">
            <a:avLst/>
          </a:prstGeom>
        </p:spPr>
      </p:pic>
      <p:pic>
        <p:nvPicPr>
          <p:cNvPr id="8" name="그림 7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49BC4320-91D9-98C1-25CE-EE50F86FA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938" y="3601257"/>
            <a:ext cx="6908581" cy="11559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A8869C-0B0C-3CD4-AEB9-026191CCD98D}"/>
              </a:ext>
            </a:extLst>
          </p:cNvPr>
          <p:cNvSpPr txBox="1"/>
          <p:nvPr/>
        </p:nvSpPr>
        <p:spPr>
          <a:xfrm>
            <a:off x="4454237" y="5183496"/>
            <a:ext cx="84348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Zero-shot Depth</a:t>
            </a:r>
            <a:r>
              <a:rPr kumimoji="1" lang="ko-KR" altLang="en-US" sz="15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5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Estimation : NYUv2, KITTI </a:t>
            </a:r>
            <a:r>
              <a:rPr kumimoji="1" lang="en-US" altLang="ko-KR" sz="15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데이터셋에서</a:t>
            </a:r>
            <a:r>
              <a:rPr kumimoji="1" lang="en-US" altLang="ko-KR" sz="15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5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기존</a:t>
            </a:r>
            <a:r>
              <a:rPr kumimoji="1" lang="en-US" altLang="ko-KR" sz="15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SOTA </a:t>
            </a:r>
            <a:r>
              <a:rPr kumimoji="1" lang="en-US" altLang="ko-KR" sz="15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모델과</a:t>
            </a:r>
            <a:r>
              <a:rPr kumimoji="1" lang="en-US" altLang="ko-KR" sz="15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5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비슷한</a:t>
            </a:r>
            <a:r>
              <a:rPr kumimoji="1" lang="en-US" altLang="ko-KR" sz="15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5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성능</a:t>
            </a:r>
            <a:r>
              <a:rPr kumimoji="1" lang="en-US" altLang="ko-KR" sz="15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5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달성</a:t>
            </a:r>
            <a:endParaRPr kumimoji="1" lang="en-US" altLang="ko-KR" sz="15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kumimoji="1" lang="en-US" altLang="ko-KR" sz="15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3D Reconstruction : NYUv2 </a:t>
            </a:r>
            <a:r>
              <a:rPr kumimoji="1" lang="en-US" altLang="ko-KR" sz="15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데이터셋에서</a:t>
            </a:r>
            <a:r>
              <a:rPr kumimoji="1" lang="en-US" altLang="ko-KR" sz="15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ko-KR" altLang="en-US" sz="15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대부분</a:t>
            </a:r>
            <a:r>
              <a:rPr kumimoji="1" lang="en-US" altLang="ko-KR" sz="15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SOTA </a:t>
            </a:r>
            <a:r>
              <a:rPr kumimoji="1" lang="en-US" altLang="ko-KR" sz="15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달성</a:t>
            </a:r>
            <a:endParaRPr kumimoji="1" lang="en-US" altLang="ko-KR" sz="15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E0275A-65E2-5A9F-0446-E0A8DB647B27}"/>
              </a:ext>
            </a:extLst>
          </p:cNvPr>
          <p:cNvSpPr/>
          <p:nvPr/>
        </p:nvSpPr>
        <p:spPr>
          <a:xfrm>
            <a:off x="2080538" y="1773255"/>
            <a:ext cx="7633893" cy="1752508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8860190-1FA9-3E01-0BDB-0249432C8EB0}"/>
              </a:ext>
            </a:extLst>
          </p:cNvPr>
          <p:cNvSpPr/>
          <p:nvPr/>
        </p:nvSpPr>
        <p:spPr>
          <a:xfrm>
            <a:off x="311332" y="3601257"/>
            <a:ext cx="3935441" cy="2613133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68AE12B-6D19-096A-1707-7612E2233A9C}"/>
              </a:ext>
            </a:extLst>
          </p:cNvPr>
          <p:cNvSpPr/>
          <p:nvPr/>
        </p:nvSpPr>
        <p:spPr>
          <a:xfrm>
            <a:off x="4490938" y="3601257"/>
            <a:ext cx="6908581" cy="1123807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C830049-23B3-263D-13C8-95774B106232}"/>
              </a:ext>
            </a:extLst>
          </p:cNvPr>
          <p:cNvSpPr/>
          <p:nvPr/>
        </p:nvSpPr>
        <p:spPr>
          <a:xfrm>
            <a:off x="4454237" y="5926951"/>
            <a:ext cx="6945282" cy="455883"/>
          </a:xfrm>
          <a:prstGeom prst="roundRect">
            <a:avLst>
              <a:gd name="adj" fmla="val 22983"/>
            </a:avLst>
          </a:prstGeom>
          <a:solidFill>
            <a:schemeClr val="accent1">
              <a:lumMod val="5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Metric3D</a:t>
            </a:r>
            <a:r>
              <a:rPr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주로 활용해 깊이 추정을 진행할 예정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0EBEC1-A449-C14C-36B8-8190DDC765DA}"/>
              </a:ext>
            </a:extLst>
          </p:cNvPr>
          <p:cNvSpPr txBox="1"/>
          <p:nvPr/>
        </p:nvSpPr>
        <p:spPr>
          <a:xfrm>
            <a:off x="10080272" y="417249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팀세미나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0FEE5A-AA3D-A249-72DC-617D8D803CF8}"/>
              </a:ext>
            </a:extLst>
          </p:cNvPr>
          <p:cNvSpPr txBox="1"/>
          <p:nvPr/>
        </p:nvSpPr>
        <p:spPr>
          <a:xfrm>
            <a:off x="880557" y="1229641"/>
            <a:ext cx="6947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Metric3D : Towards Zero-shot Metric 3D Prediction from A Single Image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EBC04D-99C5-4AE2-760E-D1846669A7D8}"/>
              </a:ext>
            </a:extLst>
          </p:cNvPr>
          <p:cNvSpPr/>
          <p:nvPr/>
        </p:nvSpPr>
        <p:spPr>
          <a:xfrm>
            <a:off x="4915483" y="4567791"/>
            <a:ext cx="6484036" cy="1807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5E12E4-7B81-C2ED-5446-1082697BAE47}"/>
              </a:ext>
            </a:extLst>
          </p:cNvPr>
          <p:cNvSpPr/>
          <p:nvPr/>
        </p:nvSpPr>
        <p:spPr>
          <a:xfrm>
            <a:off x="311332" y="4681599"/>
            <a:ext cx="3935441" cy="2874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9A7C99-DC4B-DDCE-806B-815402379E1F}"/>
              </a:ext>
            </a:extLst>
          </p:cNvPr>
          <p:cNvSpPr/>
          <p:nvPr/>
        </p:nvSpPr>
        <p:spPr>
          <a:xfrm>
            <a:off x="311331" y="5926951"/>
            <a:ext cx="3935441" cy="2874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31BBFD-B627-90EE-115B-55861336552A}"/>
              </a:ext>
            </a:extLst>
          </p:cNvPr>
          <p:cNvSpPr txBox="1"/>
          <p:nvPr/>
        </p:nvSpPr>
        <p:spPr>
          <a:xfrm>
            <a:off x="898487" y="6241068"/>
            <a:ext cx="28104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Zero-shot Depth</a:t>
            </a:r>
            <a:r>
              <a:rPr kumimoji="1" lang="ko-KR" altLang="en-US" sz="15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5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Estimation </a:t>
            </a:r>
            <a:r>
              <a:rPr kumimoji="1" lang="ko-KR" altLang="en-US" sz="15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성능</a:t>
            </a:r>
            <a:endParaRPr kumimoji="1" lang="en-US" altLang="ko-KR" sz="15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B64A16-A601-C33B-82DF-A28D79502108}"/>
              </a:ext>
            </a:extLst>
          </p:cNvPr>
          <p:cNvSpPr txBox="1"/>
          <p:nvPr/>
        </p:nvSpPr>
        <p:spPr>
          <a:xfrm>
            <a:off x="6882469" y="4757248"/>
            <a:ext cx="20708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spc="-6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3D Reconstruction </a:t>
            </a:r>
            <a:r>
              <a:rPr kumimoji="1" lang="ko-KR" altLang="en-US" sz="15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성능</a:t>
            </a:r>
            <a:endParaRPr kumimoji="1" lang="en-US" altLang="ko-KR" sz="15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1343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E3CD7C8-B272-5602-DD6F-6C8836285E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C74374-EA70-5DB6-32A1-940F9F9B2B26}"/>
              </a:ext>
            </a:extLst>
          </p:cNvPr>
          <p:cNvSpPr txBox="1"/>
          <p:nvPr/>
        </p:nvSpPr>
        <p:spPr>
          <a:xfrm>
            <a:off x="8156325" y="316961"/>
            <a:ext cx="5542223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59500" spc="-6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</a:t>
            </a:r>
            <a:endParaRPr kumimoji="1" lang="ko-KR" altLang="en-US" sz="59500" spc="-6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DDA993-FBB2-9D04-5FF6-32E5DB5EF685}"/>
              </a:ext>
            </a:extLst>
          </p:cNvPr>
          <p:cNvSpPr txBox="1"/>
          <p:nvPr/>
        </p:nvSpPr>
        <p:spPr>
          <a:xfrm>
            <a:off x="10075464" y="417249"/>
            <a:ext cx="18341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자율주행팀 팀세미나</a:t>
            </a:r>
            <a:endParaRPr kumimoji="1" lang="ko-Kore-US" altLang="en-US" sz="16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E7BD3C-073A-CBA0-D033-5BD2C9806AFB}"/>
              </a:ext>
            </a:extLst>
          </p:cNvPr>
          <p:cNvSpPr txBox="1"/>
          <p:nvPr/>
        </p:nvSpPr>
        <p:spPr>
          <a:xfrm>
            <a:off x="1080867" y="4375140"/>
            <a:ext cx="6024784" cy="93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en-US" altLang="ko-KR" sz="4800" b="1" spc="-6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Occupancy Map</a:t>
            </a:r>
          </a:p>
        </p:txBody>
      </p:sp>
    </p:spTree>
    <p:extLst>
      <p:ext uri="{BB962C8B-B14F-4D97-AF65-F5344CB8AC3E}">
        <p14:creationId xmlns:p14="http://schemas.microsoft.com/office/powerpoint/2010/main" val="3191941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3EC0A-75D5-7A20-B447-2B0374D40267}"/>
              </a:ext>
            </a:extLst>
          </p:cNvPr>
          <p:cNvSpPr txBox="1"/>
          <p:nvPr/>
        </p:nvSpPr>
        <p:spPr>
          <a:xfrm>
            <a:off x="880557" y="742224"/>
            <a:ext cx="2365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Occupancy Map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43CFE-5F82-BBD5-6683-C7979EF0EA82}"/>
              </a:ext>
            </a:extLst>
          </p:cNvPr>
          <p:cNvSpPr txBox="1"/>
          <p:nvPr/>
        </p:nvSpPr>
        <p:spPr>
          <a:xfrm>
            <a:off x="880557" y="1267741"/>
            <a:ext cx="1759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다양한 </a:t>
            </a:r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3D </a:t>
            </a:r>
            <a:r>
              <a:rPr kumimoji="1" lang="ko-KR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표현법</a:t>
            </a:r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3662BD-94A3-6DA4-653B-0FA714ABDF5D}"/>
              </a:ext>
            </a:extLst>
          </p:cNvPr>
          <p:cNvSpPr txBox="1"/>
          <p:nvPr/>
        </p:nvSpPr>
        <p:spPr>
          <a:xfrm>
            <a:off x="10080272" y="417249"/>
            <a:ext cx="182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팀세미나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7C4BD2-5011-AA9B-E008-957903F5E0F2}"/>
              </a:ext>
            </a:extLst>
          </p:cNvPr>
          <p:cNvSpPr txBox="1"/>
          <p:nvPr/>
        </p:nvSpPr>
        <p:spPr>
          <a:xfrm>
            <a:off x="1674972" y="3943538"/>
            <a:ext cx="1361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Pointcloud</a:t>
            </a:r>
            <a:endParaRPr kumimoji="1" lang="en-US" altLang="ko-KR" sz="20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4AB39F-19F0-F41D-3F71-75A18D995DBC}"/>
              </a:ext>
            </a:extLst>
          </p:cNvPr>
          <p:cNvSpPr txBox="1"/>
          <p:nvPr/>
        </p:nvSpPr>
        <p:spPr>
          <a:xfrm>
            <a:off x="9323659" y="3943538"/>
            <a:ext cx="804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Mesh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01C49D-6EB7-0832-9B8E-671F6619EE73}"/>
              </a:ext>
            </a:extLst>
          </p:cNvPr>
          <p:cNvSpPr txBox="1"/>
          <p:nvPr/>
        </p:nvSpPr>
        <p:spPr>
          <a:xfrm>
            <a:off x="4991469" y="3948828"/>
            <a:ext cx="2369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3D Occupancy Map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4DEE555-D8F7-899F-4677-13A694E55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489"/>
          <a:stretch/>
        </p:blipFill>
        <p:spPr>
          <a:xfrm>
            <a:off x="1273888" y="1589642"/>
            <a:ext cx="2100262" cy="246477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E68F2DB-4E83-17AC-C9D2-AFE65D538B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55" r="29979"/>
          <a:stretch/>
        </p:blipFill>
        <p:spPr>
          <a:xfrm>
            <a:off x="4914900" y="1569587"/>
            <a:ext cx="2247900" cy="246477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1CE0D1B-1EF6-EA0C-E403-E300D434C8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948"/>
          <a:stretch/>
        </p:blipFill>
        <p:spPr>
          <a:xfrm>
            <a:off x="8804794" y="1571191"/>
            <a:ext cx="1883487" cy="2464778"/>
          </a:xfrm>
          <a:prstGeom prst="rect">
            <a:avLst/>
          </a:prstGeom>
        </p:spPr>
      </p:pic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BE60141-53FA-7F86-6328-335618EE1CB0}"/>
              </a:ext>
            </a:extLst>
          </p:cNvPr>
          <p:cNvGraphicFramePr>
            <a:graphicFrameLocks noGrp="1"/>
          </p:cNvGraphicFramePr>
          <p:nvPr/>
        </p:nvGraphicFramePr>
        <p:xfrm>
          <a:off x="1036994" y="4504528"/>
          <a:ext cx="10003712" cy="1915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0928">
                  <a:extLst>
                    <a:ext uri="{9D8B030D-6E8A-4147-A177-3AD203B41FA5}">
                      <a16:colId xmlns:a16="http://schemas.microsoft.com/office/drawing/2014/main" val="2742153506"/>
                    </a:ext>
                  </a:extLst>
                </a:gridCol>
                <a:gridCol w="2500928">
                  <a:extLst>
                    <a:ext uri="{9D8B030D-6E8A-4147-A177-3AD203B41FA5}">
                      <a16:colId xmlns:a16="http://schemas.microsoft.com/office/drawing/2014/main" val="2964199405"/>
                    </a:ext>
                  </a:extLst>
                </a:gridCol>
                <a:gridCol w="2500928">
                  <a:extLst>
                    <a:ext uri="{9D8B030D-6E8A-4147-A177-3AD203B41FA5}">
                      <a16:colId xmlns:a16="http://schemas.microsoft.com/office/drawing/2014/main" val="2838295564"/>
                    </a:ext>
                  </a:extLst>
                </a:gridCol>
                <a:gridCol w="2500928">
                  <a:extLst>
                    <a:ext uri="{9D8B030D-6E8A-4147-A177-3AD203B41FA5}">
                      <a16:colId xmlns:a16="http://schemas.microsoft.com/office/drawing/2014/main" val="2726411870"/>
                    </a:ext>
                  </a:extLst>
                </a:gridCol>
              </a:tblGrid>
              <a:tr h="383052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err="1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Pointcloud</a:t>
                      </a:r>
                      <a:endParaRPr lang="ko-KR" altLang="en-US" sz="1900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3D Occupancy Map</a:t>
                      </a:r>
                      <a:endParaRPr lang="ko-KR" altLang="en-US" sz="1900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Mesh</a:t>
                      </a:r>
                      <a:endParaRPr lang="ko-KR" altLang="en-US" sz="1900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439880"/>
                  </a:ext>
                </a:extLst>
              </a:tr>
              <a:tr h="3830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표현 도형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Voxel</a:t>
                      </a:r>
                      <a:endParaRPr lang="ko-KR" altLang="en-US" sz="1300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다각형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4731028"/>
                  </a:ext>
                </a:extLst>
              </a:tr>
              <a:tr h="3830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연산의 정확성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rgbClr val="00206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O</a:t>
                      </a:r>
                      <a:endParaRPr lang="ko-KR" altLang="en-US" sz="1300" dirty="0">
                        <a:solidFill>
                          <a:srgbClr val="002060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rgbClr val="00206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O</a:t>
                      </a:r>
                      <a:endParaRPr lang="ko-KR" altLang="en-US" sz="1300" dirty="0">
                        <a:solidFill>
                          <a:srgbClr val="002060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rgbClr val="C0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X</a:t>
                      </a:r>
                      <a:endParaRPr lang="ko-KR" altLang="en-US" sz="1300" dirty="0">
                        <a:solidFill>
                          <a:srgbClr val="C00000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7965754"/>
                  </a:ext>
                </a:extLst>
              </a:tr>
              <a:tr h="3830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연산의 효율성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rgbClr val="C0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X</a:t>
                      </a:r>
                      <a:endParaRPr lang="ko-KR" altLang="en-US" sz="1300" dirty="0">
                        <a:solidFill>
                          <a:srgbClr val="C00000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rgbClr val="00206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O</a:t>
                      </a:r>
                      <a:endParaRPr lang="ko-KR" altLang="en-US" sz="1300" dirty="0">
                        <a:solidFill>
                          <a:srgbClr val="002060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rgbClr val="00206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O</a:t>
                      </a:r>
                      <a:endParaRPr lang="ko-KR" altLang="en-US" sz="1300" dirty="0">
                        <a:solidFill>
                          <a:srgbClr val="002060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8496664"/>
                  </a:ext>
                </a:extLst>
              </a:tr>
              <a:tr h="3830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자율주행 사용성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rgbClr val="C0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X</a:t>
                      </a:r>
                      <a:endParaRPr lang="ko-KR" altLang="en-US" sz="1300" dirty="0">
                        <a:solidFill>
                          <a:srgbClr val="C00000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rgbClr val="00206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O</a:t>
                      </a:r>
                      <a:endParaRPr lang="ko-KR" altLang="en-US" sz="1300" dirty="0">
                        <a:solidFill>
                          <a:srgbClr val="002060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rgbClr val="C0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X</a:t>
                      </a:r>
                      <a:endParaRPr lang="ko-KR" altLang="en-US" sz="1300" dirty="0">
                        <a:solidFill>
                          <a:srgbClr val="C00000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961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8227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3EC0A-75D5-7A20-B447-2B0374D40267}"/>
              </a:ext>
            </a:extLst>
          </p:cNvPr>
          <p:cNvSpPr txBox="1"/>
          <p:nvPr/>
        </p:nvSpPr>
        <p:spPr>
          <a:xfrm>
            <a:off x="880557" y="742224"/>
            <a:ext cx="2365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Occupancy Map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43CFE-5F82-BBD5-6683-C7979EF0EA82}"/>
              </a:ext>
            </a:extLst>
          </p:cNvPr>
          <p:cNvSpPr txBox="1"/>
          <p:nvPr/>
        </p:nvSpPr>
        <p:spPr>
          <a:xfrm>
            <a:off x="880557" y="1267741"/>
            <a:ext cx="5886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3D Occupancy Map vs 2D Occupancy Map (Bird’s</a:t>
            </a:r>
            <a:r>
              <a:rPr kumimoji="1" lang="ko-KR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</a:t>
            </a:r>
            <a:r>
              <a:rPr kumimoji="1" lang="en-US" altLang="ko-KR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Eye</a:t>
            </a:r>
            <a:r>
              <a:rPr kumimoji="1" lang="ko-KR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</a:t>
            </a:r>
            <a:r>
              <a:rPr kumimoji="1" lang="en-US" altLang="ko-KR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View</a:t>
            </a:r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)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3662BD-94A3-6DA4-653B-0FA714ABDF5D}"/>
              </a:ext>
            </a:extLst>
          </p:cNvPr>
          <p:cNvSpPr txBox="1"/>
          <p:nvPr/>
        </p:nvSpPr>
        <p:spPr>
          <a:xfrm>
            <a:off x="10080273" y="417249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팀세미나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748E49-CC6B-8E58-9DF1-419C9D2F6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628" y="1781394"/>
            <a:ext cx="3810282" cy="19461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2B4F15-6982-3C4E-0AED-AFF8F71435BF}"/>
              </a:ext>
            </a:extLst>
          </p:cNvPr>
          <p:cNvSpPr txBox="1"/>
          <p:nvPr/>
        </p:nvSpPr>
        <p:spPr>
          <a:xfrm>
            <a:off x="2767120" y="3742805"/>
            <a:ext cx="2400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3D Occupancy Map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158986-88BA-9CDB-6759-2D99ADEFBB68}"/>
              </a:ext>
            </a:extLst>
          </p:cNvPr>
          <p:cNvSpPr txBox="1"/>
          <p:nvPr/>
        </p:nvSpPr>
        <p:spPr>
          <a:xfrm>
            <a:off x="7301940" y="3767817"/>
            <a:ext cx="2400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2D Occupancy Map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257E37-862B-8BDA-6F2A-5C82BEE63EE9}"/>
              </a:ext>
            </a:extLst>
          </p:cNvPr>
          <p:cNvSpPr/>
          <p:nvPr/>
        </p:nvSpPr>
        <p:spPr>
          <a:xfrm>
            <a:off x="1949628" y="1781393"/>
            <a:ext cx="3810282" cy="1946174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15B5D04-E1A0-094A-7450-5358851C9D56}"/>
              </a:ext>
            </a:extLst>
          </p:cNvPr>
          <p:cNvGrpSpPr/>
          <p:nvPr/>
        </p:nvGrpSpPr>
        <p:grpSpPr>
          <a:xfrm>
            <a:off x="6657385" y="1661137"/>
            <a:ext cx="3569459" cy="2130857"/>
            <a:chOff x="6949912" y="1735589"/>
            <a:chExt cx="3756188" cy="2704361"/>
          </a:xfrm>
        </p:grpSpPr>
        <p:pic>
          <p:nvPicPr>
            <p:cNvPr id="5" name="그림 4" descr="아동 미술, 다채로움, 예술, 그린이(가) 표시된 사진&#10;&#10;자동 생성된 설명">
              <a:extLst>
                <a:ext uri="{FF2B5EF4-FFF2-40B4-BE49-F238E27FC236}">
                  <a16:creationId xmlns:a16="http://schemas.microsoft.com/office/drawing/2014/main" id="{93D743E5-2BA3-938B-C73A-200625108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49912" y="1735589"/>
              <a:ext cx="3642703" cy="2704361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405A2EE-1254-BD32-1B85-3FA8CB9ED5D9}"/>
                </a:ext>
              </a:extLst>
            </p:cNvPr>
            <p:cNvSpPr/>
            <p:nvPr/>
          </p:nvSpPr>
          <p:spPr>
            <a:xfrm>
              <a:off x="6949912" y="1870607"/>
              <a:ext cx="3756188" cy="2491843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0682D39-3699-1CAC-AF36-C56A42DED01E}"/>
              </a:ext>
            </a:extLst>
          </p:cNvPr>
          <p:cNvSpPr txBox="1"/>
          <p:nvPr/>
        </p:nvSpPr>
        <p:spPr>
          <a:xfrm>
            <a:off x="1047468" y="6070936"/>
            <a:ext cx="9927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ko-KR" altLang="en-US" spc="-6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본 프로젝트는 </a:t>
            </a:r>
            <a:r>
              <a:rPr kumimoji="1" lang="en-US" altLang="ko-KR" spc="-6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6DOF</a:t>
            </a:r>
            <a:r>
              <a:rPr kumimoji="1" lang="ko-KR" altLang="en-US" spc="-6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아닌 </a:t>
            </a:r>
            <a:r>
              <a:rPr kumimoji="1" lang="en-US" altLang="ko-KR" spc="-6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3DOF </a:t>
            </a:r>
            <a:r>
              <a:rPr kumimoji="1" lang="ko-KR" altLang="en-US" spc="-6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상황을 가정하므로</a:t>
            </a:r>
            <a:r>
              <a:rPr kumimoji="1" lang="en-US" altLang="ko-KR" spc="-6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3D</a:t>
            </a:r>
            <a:r>
              <a:rPr kumimoji="1" lang="ko-KR" altLang="en-US" spc="-6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pc="-6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Occupancy Map </a:t>
            </a:r>
            <a:r>
              <a:rPr kumimoji="1" lang="ko-KR" altLang="en-US" spc="-6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대신 </a:t>
            </a:r>
            <a:r>
              <a:rPr kumimoji="1" lang="en-US" altLang="ko-KR" b="1" spc="-6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2D Occupancy Map</a:t>
            </a:r>
            <a:r>
              <a:rPr kumimoji="1" lang="ko-KR" altLang="en-US" spc="-6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활용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64CE9902-F7D2-B375-5333-7F2B2EF0F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3455" y="4149416"/>
            <a:ext cx="2399188" cy="1783467"/>
          </a:xfrm>
          <a:prstGeom prst="rect">
            <a:avLst/>
          </a:prstGeom>
        </p:spPr>
      </p:pic>
      <p:pic>
        <p:nvPicPr>
          <p:cNvPr id="49" name="그래픽 48">
            <a:extLst>
              <a:ext uri="{FF2B5EF4-FFF2-40B4-BE49-F238E27FC236}">
                <a16:creationId xmlns:a16="http://schemas.microsoft.com/office/drawing/2014/main" id="{A7D862EA-389E-B3DE-C33F-DE050E4C26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7457" y="4151939"/>
            <a:ext cx="1823077" cy="173029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1DED3ED-3F13-5F50-FC61-692F47797EB3}"/>
              </a:ext>
            </a:extLst>
          </p:cNvPr>
          <p:cNvSpPr txBox="1"/>
          <p:nvPr/>
        </p:nvSpPr>
        <p:spPr>
          <a:xfrm>
            <a:off x="711745" y="4707035"/>
            <a:ext cx="236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ko-KR" spc="-6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 Degree Of Freedom</a:t>
            </a:r>
            <a:endParaRPr kumimoji="1" lang="ko-KR" altLang="en-US" spc="-60" dirty="0">
              <a:solidFill>
                <a:srgbClr val="00206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497646-6F3E-02DE-2EB8-819F756FD4B3}"/>
              </a:ext>
            </a:extLst>
          </p:cNvPr>
          <p:cNvSpPr txBox="1"/>
          <p:nvPr/>
        </p:nvSpPr>
        <p:spPr>
          <a:xfrm>
            <a:off x="9537853" y="4746242"/>
            <a:ext cx="272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ko-KR" spc="-6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 Degree Of Freedom</a:t>
            </a:r>
            <a:endParaRPr kumimoji="1" lang="ko-KR" altLang="en-US" spc="-60" dirty="0">
              <a:solidFill>
                <a:srgbClr val="00206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EF9F69-8D6B-C2D9-2E4C-80C19BF76CE3}"/>
              </a:ext>
            </a:extLst>
          </p:cNvPr>
          <p:cNvSpPr txBox="1"/>
          <p:nvPr/>
        </p:nvSpPr>
        <p:spPr>
          <a:xfrm>
            <a:off x="711745" y="4982217"/>
            <a:ext cx="236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ko-KR" spc="-6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(x, y, z, roll, pitch, yaw)</a:t>
            </a:r>
            <a:endParaRPr kumimoji="1" lang="ko-KR" altLang="en-US" spc="-60" dirty="0">
              <a:solidFill>
                <a:srgbClr val="00206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AC686E4-D4E0-1E91-6ED1-4519EABB89BE}"/>
              </a:ext>
            </a:extLst>
          </p:cNvPr>
          <p:cNvSpPr txBox="1"/>
          <p:nvPr/>
        </p:nvSpPr>
        <p:spPr>
          <a:xfrm>
            <a:off x="10119001" y="4982217"/>
            <a:ext cx="1157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ko-KR" spc="-6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(x, y, yaw)</a:t>
            </a:r>
            <a:endParaRPr kumimoji="1" lang="ko-KR" altLang="en-US" spc="-60" dirty="0">
              <a:solidFill>
                <a:srgbClr val="00206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427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3EC0A-75D5-7A20-B447-2B0374D40267}"/>
              </a:ext>
            </a:extLst>
          </p:cNvPr>
          <p:cNvSpPr txBox="1"/>
          <p:nvPr/>
        </p:nvSpPr>
        <p:spPr>
          <a:xfrm>
            <a:off x="880557" y="742224"/>
            <a:ext cx="2365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Occupancy Map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43CFE-5F82-BBD5-6683-C7979EF0EA82}"/>
              </a:ext>
            </a:extLst>
          </p:cNvPr>
          <p:cNvSpPr txBox="1"/>
          <p:nvPr/>
        </p:nvSpPr>
        <p:spPr>
          <a:xfrm>
            <a:off x="880557" y="1267741"/>
            <a:ext cx="274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2D Occupancy Map  </a:t>
            </a:r>
            <a:r>
              <a:rPr kumimoji="1" lang="ko-KR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만들기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3662BD-94A3-6DA4-653B-0FA714ABDF5D}"/>
              </a:ext>
            </a:extLst>
          </p:cNvPr>
          <p:cNvSpPr txBox="1"/>
          <p:nvPr/>
        </p:nvSpPr>
        <p:spPr>
          <a:xfrm>
            <a:off x="10080273" y="417249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팀세미나</a:t>
            </a:r>
          </a:p>
        </p:txBody>
      </p:sp>
      <p:pic>
        <p:nvPicPr>
          <p:cNvPr id="17" name="그림 16" descr="야외, 하늘, 길, 구름이(가) 표시된 사진&#10;&#10;자동 생성된 설명">
            <a:extLst>
              <a:ext uri="{FF2B5EF4-FFF2-40B4-BE49-F238E27FC236}">
                <a16:creationId xmlns:a16="http://schemas.microsoft.com/office/drawing/2014/main" id="{15D3986E-C96F-EFFA-6ECC-B972F3FC1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563" y="1714646"/>
            <a:ext cx="1955378" cy="1104247"/>
          </a:xfrm>
          <a:prstGeom prst="rect">
            <a:avLst/>
          </a:prstGeom>
        </p:spPr>
      </p:pic>
      <p:pic>
        <p:nvPicPr>
          <p:cNvPr id="21" name="그림 20" descr="다채로움, 스크린샷, 그래픽, 예술이(가) 표시된 사진&#10;&#10;자동 생성된 설명">
            <a:extLst>
              <a:ext uri="{FF2B5EF4-FFF2-40B4-BE49-F238E27FC236}">
                <a16:creationId xmlns:a16="http://schemas.microsoft.com/office/drawing/2014/main" id="{D4728BF3-9E00-B108-15B5-2835055E8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892" y="3669294"/>
            <a:ext cx="1964043" cy="1104247"/>
          </a:xfrm>
          <a:prstGeom prst="rect">
            <a:avLst/>
          </a:prstGeom>
        </p:spPr>
      </p:pic>
      <p:pic>
        <p:nvPicPr>
          <p:cNvPr id="27" name="그래픽 26" descr="카메라 윤곽선">
            <a:extLst>
              <a:ext uri="{FF2B5EF4-FFF2-40B4-BE49-F238E27FC236}">
                <a16:creationId xmlns:a16="http://schemas.microsoft.com/office/drawing/2014/main" id="{152CAD5A-1FBB-E074-4E19-9D5620F97D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0614" y="2115173"/>
            <a:ext cx="553288" cy="553288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0933F7-1CE1-AFE7-C212-906B354D5EE4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4957258" y="2668461"/>
            <a:ext cx="0" cy="15529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F3792BB-E600-98E4-3C14-74E34CF47DC6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7432150" y="4221417"/>
            <a:ext cx="1992325" cy="30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5668C2B-ECB5-4D4A-A2CA-137D82B04929}"/>
              </a:ext>
            </a:extLst>
          </p:cNvPr>
          <p:cNvSpPr txBox="1"/>
          <p:nvPr/>
        </p:nvSpPr>
        <p:spPr>
          <a:xfrm>
            <a:off x="1350886" y="2133246"/>
            <a:ext cx="5862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RGB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2507A9F-4501-B391-5A97-C507E9685590}"/>
              </a:ext>
            </a:extLst>
          </p:cNvPr>
          <p:cNvSpPr txBox="1"/>
          <p:nvPr/>
        </p:nvSpPr>
        <p:spPr>
          <a:xfrm>
            <a:off x="837080" y="4062806"/>
            <a:ext cx="10687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Depth</a:t>
            </a:r>
            <a:r>
              <a:rPr kumimoji="1" lang="ko-KR" altLang="en-US" sz="15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5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Map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E0C096-BD8A-6277-F156-E3346473A8C8}"/>
              </a:ext>
            </a:extLst>
          </p:cNvPr>
          <p:cNvSpPr txBox="1"/>
          <p:nvPr/>
        </p:nvSpPr>
        <p:spPr>
          <a:xfrm>
            <a:off x="4191592" y="1870943"/>
            <a:ext cx="16193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Camera Intrinsics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1737177-9EA7-54B8-4FF0-1345B76FD521}"/>
              </a:ext>
            </a:extLst>
          </p:cNvPr>
          <p:cNvSpPr txBox="1"/>
          <p:nvPr/>
        </p:nvSpPr>
        <p:spPr>
          <a:xfrm>
            <a:off x="6007549" y="3255371"/>
            <a:ext cx="14818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*Pseudo-LiDAR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BD02D3-10AB-6E2A-4C23-4B75104C5468}"/>
              </a:ext>
            </a:extLst>
          </p:cNvPr>
          <p:cNvSpPr txBox="1"/>
          <p:nvPr/>
        </p:nvSpPr>
        <p:spPr>
          <a:xfrm>
            <a:off x="9225310" y="3197476"/>
            <a:ext cx="18146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2D Occupancy Map</a:t>
            </a:r>
          </a:p>
        </p:txBody>
      </p:sp>
      <p:pic>
        <p:nvPicPr>
          <p:cNvPr id="37" name="그림 36" descr="텍스트, 스크린샷, 도표, 지도이(가) 표시된 사진&#10;&#10;자동 생성된 설명">
            <a:extLst>
              <a:ext uri="{FF2B5EF4-FFF2-40B4-BE49-F238E27FC236}">
                <a16:creationId xmlns:a16="http://schemas.microsoft.com/office/drawing/2014/main" id="{7A0369F9-5625-0428-699A-763FD75871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694" t="13762" r="17374" b="13882"/>
          <a:stretch/>
        </p:blipFill>
        <p:spPr>
          <a:xfrm>
            <a:off x="9424475" y="3521109"/>
            <a:ext cx="1381464" cy="1400616"/>
          </a:xfrm>
          <a:prstGeom prst="rect">
            <a:avLst/>
          </a:prstGeom>
        </p:spPr>
      </p:pic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49BB960-BAB3-BF32-CE2C-D0AEAB14C32D}"/>
              </a:ext>
            </a:extLst>
          </p:cNvPr>
          <p:cNvCxnSpPr>
            <a:cxnSpLocks/>
            <a:stCxn id="84" idx="2"/>
            <a:endCxn id="21" idx="0"/>
          </p:cNvCxnSpPr>
          <p:nvPr/>
        </p:nvCxnSpPr>
        <p:spPr>
          <a:xfrm flipH="1">
            <a:off x="2850914" y="3480978"/>
            <a:ext cx="8318" cy="1883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652DD18D-989B-359F-7C37-985A4C86EF1E}"/>
              </a:ext>
            </a:extLst>
          </p:cNvPr>
          <p:cNvCxnSpPr>
            <a:cxnSpLocks/>
            <a:stCxn id="17" idx="2"/>
            <a:endCxn id="84" idx="0"/>
          </p:cNvCxnSpPr>
          <p:nvPr/>
        </p:nvCxnSpPr>
        <p:spPr>
          <a:xfrm>
            <a:off x="2857252" y="2818893"/>
            <a:ext cx="1980" cy="1883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래픽 54" descr="배지 1 윤곽선">
            <a:extLst>
              <a:ext uri="{FF2B5EF4-FFF2-40B4-BE49-F238E27FC236}">
                <a16:creationId xmlns:a16="http://schemas.microsoft.com/office/drawing/2014/main" id="{E7EE7F5F-1164-50DD-8F43-F420D90469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89191" y="3066930"/>
            <a:ext cx="378340" cy="378340"/>
          </a:xfrm>
          <a:prstGeom prst="rect">
            <a:avLst/>
          </a:prstGeom>
        </p:spPr>
      </p:pic>
      <p:pic>
        <p:nvPicPr>
          <p:cNvPr id="57" name="그래픽 56" descr="배지 윤곽선">
            <a:extLst>
              <a:ext uri="{FF2B5EF4-FFF2-40B4-BE49-F238E27FC236}">
                <a16:creationId xmlns:a16="http://schemas.microsoft.com/office/drawing/2014/main" id="{A69B167B-6984-BF31-194E-CC722417B0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64456" y="4280464"/>
            <a:ext cx="393525" cy="393525"/>
          </a:xfrm>
          <a:prstGeom prst="rect">
            <a:avLst/>
          </a:prstGeom>
        </p:spPr>
      </p:pic>
      <p:pic>
        <p:nvPicPr>
          <p:cNvPr id="59" name="그래픽 58" descr="배지 3 윤곽선">
            <a:extLst>
              <a:ext uri="{FF2B5EF4-FFF2-40B4-BE49-F238E27FC236}">
                <a16:creationId xmlns:a16="http://schemas.microsoft.com/office/drawing/2014/main" id="{366EEA43-522F-F1A5-C7DA-F3AEAB5683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31550" y="4283879"/>
            <a:ext cx="393525" cy="393525"/>
          </a:xfrm>
          <a:prstGeom prst="rect">
            <a:avLst/>
          </a:prstGeom>
        </p:spPr>
      </p:pic>
      <p:pic>
        <p:nvPicPr>
          <p:cNvPr id="60" name="그래픽 59" descr="배지 1 윤곽선">
            <a:extLst>
              <a:ext uri="{FF2B5EF4-FFF2-40B4-BE49-F238E27FC236}">
                <a16:creationId xmlns:a16="http://schemas.microsoft.com/office/drawing/2014/main" id="{BA9D272C-3E25-D003-8D4D-1A4FE52ED8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33173" y="5018645"/>
            <a:ext cx="378340" cy="378340"/>
          </a:xfrm>
          <a:prstGeom prst="rect">
            <a:avLst/>
          </a:prstGeom>
        </p:spPr>
      </p:pic>
      <p:pic>
        <p:nvPicPr>
          <p:cNvPr id="61" name="그래픽 60" descr="배지 윤곽선">
            <a:extLst>
              <a:ext uri="{FF2B5EF4-FFF2-40B4-BE49-F238E27FC236}">
                <a16:creationId xmlns:a16="http://schemas.microsoft.com/office/drawing/2014/main" id="{EEC57CB7-B09B-6CF7-52CB-C7EA2A2DD9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25580" y="5475175"/>
            <a:ext cx="393525" cy="393525"/>
          </a:xfrm>
          <a:prstGeom prst="rect">
            <a:avLst/>
          </a:prstGeom>
        </p:spPr>
      </p:pic>
      <p:pic>
        <p:nvPicPr>
          <p:cNvPr id="62" name="그래픽 61" descr="배지 3 윤곽선">
            <a:extLst>
              <a:ext uri="{FF2B5EF4-FFF2-40B4-BE49-F238E27FC236}">
                <a16:creationId xmlns:a16="http://schemas.microsoft.com/office/drawing/2014/main" id="{D57FCB06-7356-2D7D-6E2A-C2E47DF402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23648" y="5929302"/>
            <a:ext cx="393525" cy="39352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F52DC512-556B-E385-C924-E1E6F49CF00F}"/>
              </a:ext>
            </a:extLst>
          </p:cNvPr>
          <p:cNvSpPr txBox="1"/>
          <p:nvPr/>
        </p:nvSpPr>
        <p:spPr>
          <a:xfrm>
            <a:off x="2575013" y="4967961"/>
            <a:ext cx="5578450" cy="419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Metric3D </a:t>
            </a:r>
            <a:r>
              <a:rPr kumimoji="1" lang="ko-KR" altLang="en-US" sz="16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모델을 이용해 주어진 </a:t>
            </a:r>
            <a:r>
              <a:rPr kumimoji="1" lang="en-US" altLang="ko-KR" sz="16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RGB</a:t>
            </a:r>
            <a:r>
              <a:rPr kumimoji="1" lang="ko-KR" altLang="en-US" sz="16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사진으로부터 </a:t>
            </a:r>
            <a:r>
              <a:rPr kumimoji="1" lang="en-US" altLang="ko-KR" sz="16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Depth Map</a:t>
            </a:r>
            <a:r>
              <a:rPr kumimoji="1" lang="ko-KR" altLang="en-US" sz="16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을 추론</a:t>
            </a:r>
            <a:endParaRPr kumimoji="1" lang="en-US" altLang="ko-KR" sz="1600" spc="-6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7E94F67-B5E9-BE8F-1480-2EB09BB568FD}"/>
              </a:ext>
            </a:extLst>
          </p:cNvPr>
          <p:cNvSpPr txBox="1"/>
          <p:nvPr/>
        </p:nvSpPr>
        <p:spPr>
          <a:xfrm>
            <a:off x="2575013" y="5424275"/>
            <a:ext cx="6754093" cy="419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Depth Map,</a:t>
            </a:r>
            <a:r>
              <a:rPr kumimoji="1" lang="ko-KR" altLang="en-US" sz="16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R" sz="16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Camera Intrinsics</a:t>
            </a:r>
            <a:r>
              <a:rPr kumimoji="1" lang="ko-KR" altLang="en-US" sz="16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이용해 </a:t>
            </a:r>
            <a:r>
              <a:rPr kumimoji="1" lang="en-US" altLang="ko-KR" sz="16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3</a:t>
            </a:r>
            <a:r>
              <a:rPr kumimoji="1" lang="ko-KR" altLang="en-US" sz="16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차원 </a:t>
            </a:r>
            <a:r>
              <a:rPr kumimoji="1" lang="en-US" altLang="ko-KR" sz="1600" spc="-6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pointcloud</a:t>
            </a:r>
            <a:r>
              <a:rPr kumimoji="1" lang="ko-KR" altLang="en-US" sz="16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인 </a:t>
            </a:r>
            <a:r>
              <a:rPr kumimoji="1" lang="en-US" altLang="ko-KR" sz="16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Pseudo-LiDAR</a:t>
            </a:r>
            <a:r>
              <a:rPr kumimoji="1" lang="ko-KR" altLang="en-US" sz="16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생성</a:t>
            </a:r>
            <a:endParaRPr kumimoji="1" lang="en-US" altLang="ko-KR" sz="1600" spc="-6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CB0F1FF-5607-B832-DA07-9BDE4B9D558A}"/>
              </a:ext>
            </a:extLst>
          </p:cNvPr>
          <p:cNvSpPr txBox="1"/>
          <p:nvPr/>
        </p:nvSpPr>
        <p:spPr>
          <a:xfrm>
            <a:off x="2565488" y="5880589"/>
            <a:ext cx="7741863" cy="419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Pseudo-LiDAR,</a:t>
            </a:r>
            <a:r>
              <a:rPr kumimoji="1" lang="ko-KR" altLang="en-US" sz="16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R" sz="16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Camera</a:t>
            </a:r>
            <a:r>
              <a:rPr kumimoji="1" lang="ko-KR" altLang="en-US" sz="16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R" sz="1600" spc="-6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Extrinsics</a:t>
            </a:r>
            <a:r>
              <a:rPr kumimoji="1" lang="ko-KR" altLang="en-US" sz="16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이용해 </a:t>
            </a:r>
            <a:r>
              <a:rPr kumimoji="1" lang="en-US" altLang="ko-KR" sz="16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World Projection </a:t>
            </a:r>
            <a:r>
              <a:rPr kumimoji="1" lang="ko-KR" altLang="en-US" sz="16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하여 </a:t>
            </a:r>
            <a:r>
              <a:rPr kumimoji="1" lang="en-US" altLang="ko-KR" sz="16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2D Occupancy Map</a:t>
            </a:r>
            <a:r>
              <a:rPr kumimoji="1" lang="ko-KR" altLang="en-US" sz="16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을 생성</a:t>
            </a:r>
            <a:endParaRPr kumimoji="1" lang="en-US" altLang="ko-KR" sz="1600" spc="-6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0589D14-2C1F-420F-28BB-F414C2F9DA72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832935" y="4221418"/>
            <a:ext cx="2217370" cy="30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EF36FC4E-DBEA-F56D-E4F2-B3BD9E34375D}"/>
              </a:ext>
            </a:extLst>
          </p:cNvPr>
          <p:cNvSpPr/>
          <p:nvPr/>
        </p:nvSpPr>
        <p:spPr>
          <a:xfrm>
            <a:off x="1868892" y="3007208"/>
            <a:ext cx="1980679" cy="473770"/>
          </a:xfrm>
          <a:prstGeom prst="round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Metric3D</a:t>
            </a:r>
            <a:endParaRPr lang="ko-KR" altLang="en-US" dirty="0"/>
          </a:p>
        </p:txBody>
      </p:sp>
      <p:pic>
        <p:nvPicPr>
          <p:cNvPr id="41" name="그래픽 40" descr="기어 헤드 윤곽선">
            <a:extLst>
              <a:ext uri="{FF2B5EF4-FFF2-40B4-BE49-F238E27FC236}">
                <a16:creationId xmlns:a16="http://schemas.microsoft.com/office/drawing/2014/main" id="{55A4B7C9-56B0-2748-85B4-F7C73C8B8C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086691" y="3070469"/>
            <a:ext cx="336445" cy="336445"/>
          </a:xfrm>
          <a:prstGeom prst="rect">
            <a:avLst/>
          </a:prstGeom>
        </p:spPr>
      </p:pic>
      <p:pic>
        <p:nvPicPr>
          <p:cNvPr id="26" name="그래픽 25" descr="카메라 윤곽선">
            <a:extLst>
              <a:ext uri="{FF2B5EF4-FFF2-40B4-BE49-F238E27FC236}">
                <a16:creationId xmlns:a16="http://schemas.microsoft.com/office/drawing/2014/main" id="{30A91D23-78DE-A74B-B520-38EEDFD056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48835" y="2123326"/>
            <a:ext cx="553288" cy="553288"/>
          </a:xfrm>
          <a:prstGeom prst="rect">
            <a:avLst/>
          </a:prstGeom>
        </p:spPr>
      </p:pic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75432BC-ACB3-E398-AC44-29DE91785EA1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8425479" y="2676614"/>
            <a:ext cx="0" cy="15529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67EF50E-CB47-878F-433B-7615CFFF0454}"/>
              </a:ext>
            </a:extLst>
          </p:cNvPr>
          <p:cNvSpPr txBox="1"/>
          <p:nvPr/>
        </p:nvSpPr>
        <p:spPr>
          <a:xfrm>
            <a:off x="7659813" y="1879096"/>
            <a:ext cx="16193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Camera </a:t>
            </a:r>
            <a:r>
              <a:rPr kumimoji="1" lang="en-US" altLang="ko-KR" sz="15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Extrinsics</a:t>
            </a:r>
            <a:endParaRPr kumimoji="1" lang="en-US" altLang="ko-KR" sz="15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D0ACEC-7547-146D-F26E-73AB3A3268A6}"/>
              </a:ext>
            </a:extLst>
          </p:cNvPr>
          <p:cNvSpPr txBox="1"/>
          <p:nvPr/>
        </p:nvSpPr>
        <p:spPr>
          <a:xfrm>
            <a:off x="8154130" y="911483"/>
            <a:ext cx="20868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*Pseudo-LiDAR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4B1CB9-09D0-42ED-ED8B-411431ACF70A}"/>
              </a:ext>
            </a:extLst>
          </p:cNvPr>
          <p:cNvSpPr txBox="1"/>
          <p:nvPr/>
        </p:nvSpPr>
        <p:spPr>
          <a:xfrm>
            <a:off x="8154130" y="1160648"/>
            <a:ext cx="40378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LiDAR </a:t>
            </a:r>
            <a:r>
              <a:rPr kumimoji="1" lang="ko-KR" altLang="en-US" sz="1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센서로 정확한 </a:t>
            </a:r>
            <a:r>
              <a:rPr kumimoji="1" lang="en-US" altLang="ko-KR" sz="1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  <a:r>
              <a:rPr kumimoji="1" lang="ko-KR" altLang="en-US" sz="1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차원 좌표 측정 가능하지만</a:t>
            </a:r>
            <a:r>
              <a:rPr kumimoji="1" lang="en-US" altLang="ko-KR" sz="1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r>
              <a:rPr kumimoji="1" lang="ko-KR" altLang="en-US" sz="1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비용 절감을 목적으로 딥러닝 및 </a:t>
            </a:r>
            <a:r>
              <a:rPr kumimoji="1" lang="en-US" altLang="ko-KR" sz="1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Camera</a:t>
            </a:r>
            <a:r>
              <a:rPr kumimoji="1" lang="ko-KR" altLang="en-US" sz="1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만을 활용해 간접적으로 측정한 </a:t>
            </a:r>
            <a:r>
              <a:rPr kumimoji="1" lang="en-US" altLang="ko-KR" sz="1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  <a:r>
              <a:rPr kumimoji="1" lang="ko-KR" altLang="en-US" sz="1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차원 좌표</a:t>
            </a:r>
            <a:endParaRPr kumimoji="1" lang="en-US" altLang="ko-KR" sz="10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46" name="그림 45" descr="예술, 어둠, 빛, 웹이(가) 표시된 사진&#10;&#10;자동 생성된 설명">
            <a:extLst>
              <a:ext uri="{FF2B5EF4-FFF2-40B4-BE49-F238E27FC236}">
                <a16:creationId xmlns:a16="http://schemas.microsoft.com/office/drawing/2014/main" id="{815367EF-1E7B-E15C-2515-B577E30A73C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51271"/>
          <a:stretch/>
        </p:blipFill>
        <p:spPr>
          <a:xfrm>
            <a:off x="6042385" y="3521109"/>
            <a:ext cx="1384099" cy="141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61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kumimoji="1" spc="-60" dirty="0" smtClean="0">
            <a:latin typeface="Noto Sans CJK KR DemiLight" panose="020B0400000000000000" pitchFamily="34" charset="-128"/>
            <a:ea typeface="Noto Sans CJK KR DemiLight" panose="020B0400000000000000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6800</TotalTime>
  <Words>561</Words>
  <Application>Microsoft Office PowerPoint</Application>
  <PresentationFormat>와이드스크린</PresentationFormat>
  <Paragraphs>138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22" baseType="lpstr">
      <vt:lpstr>Pretendard SemiBold</vt:lpstr>
      <vt:lpstr>Arial</vt:lpstr>
      <vt:lpstr>Pretendard Black</vt:lpstr>
      <vt:lpstr>Pretendard bold</vt:lpstr>
      <vt:lpstr>Pretendard Medium</vt:lpstr>
      <vt:lpstr>Calibri</vt:lpstr>
      <vt:lpstr>Pretendard</vt:lpstr>
      <vt:lpstr>Noto Sans CJK KR DemiLight</vt:lpstr>
      <vt:lpstr>Calibri Light</vt:lpstr>
      <vt:lpstr>Cambria Math</vt:lpstr>
      <vt:lpstr>Pretendard Light</vt:lpstr>
      <vt:lpstr>Poppins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이성배</dc:creator>
  <cp:lastModifiedBy>윤성호</cp:lastModifiedBy>
  <cp:revision>322</cp:revision>
  <dcterms:created xsi:type="dcterms:W3CDTF">2022-06-26T03:47:52Z</dcterms:created>
  <dcterms:modified xsi:type="dcterms:W3CDTF">2024-12-01T14:14:52Z</dcterms:modified>
</cp:coreProperties>
</file>